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5" r:id="rId5"/>
    <p:sldId id="264" r:id="rId6"/>
    <p:sldId id="259" r:id="rId7"/>
    <p:sldId id="265" r:id="rId8"/>
    <p:sldId id="260" r:id="rId9"/>
    <p:sldId id="261" r:id="rId10"/>
    <p:sldId id="262" r:id="rId11"/>
    <p:sldId id="266" r:id="rId12"/>
    <p:sldId id="263" r:id="rId13"/>
    <p:sldId id="268" r:id="rId14"/>
    <p:sldId id="281" r:id="rId15"/>
    <p:sldId id="270" r:id="rId16"/>
    <p:sldId id="267" r:id="rId17"/>
    <p:sldId id="269" r:id="rId18"/>
    <p:sldId id="271" r:id="rId19"/>
    <p:sldId id="272" r:id="rId20"/>
    <p:sldId id="273" r:id="rId21"/>
    <p:sldId id="274" r:id="rId22"/>
    <p:sldId id="276" r:id="rId23"/>
    <p:sldId id="282" r:id="rId24"/>
    <p:sldId id="280" r:id="rId25"/>
    <p:sldId id="277" r:id="rId26"/>
    <p:sldId id="278" r:id="rId27"/>
    <p:sldId id="279" r:id="rId28"/>
    <p:sldId id="283" r:id="rId29"/>
    <p:sldId id="284" r:id="rId30"/>
    <p:sldId id="285" r:id="rId31"/>
    <p:sldId id="286" r:id="rId32"/>
    <p:sldId id="287" r:id="rId33"/>
    <p:sldId id="288" r:id="rId34"/>
    <p:sldId id="289" r:id="rId35"/>
    <p:sldId id="290" r:id="rId36"/>
    <p:sldId id="291" r:id="rId37"/>
    <p:sldId id="293" r:id="rId38"/>
    <p:sldId id="294" r:id="rId39"/>
    <p:sldId id="301" r:id="rId40"/>
    <p:sldId id="300" r:id="rId41"/>
    <p:sldId id="299" r:id="rId42"/>
    <p:sldId id="303" r:id="rId43"/>
    <p:sldId id="304" r:id="rId44"/>
    <p:sldId id="305" r:id="rId45"/>
    <p:sldId id="306" r:id="rId46"/>
    <p:sldId id="302" r:id="rId47"/>
    <p:sldId id="297" r:id="rId48"/>
    <p:sldId id="307" r:id="rId49"/>
    <p:sldId id="308" r:id="rId50"/>
    <p:sldId id="309" r:id="rId51"/>
    <p:sldId id="311" r:id="rId52"/>
    <p:sldId id="310" r:id="rId53"/>
    <p:sldId id="312" r:id="rId54"/>
    <p:sldId id="314" r:id="rId55"/>
    <p:sldId id="313" r:id="rId56"/>
    <p:sldId id="315" r:id="rId57"/>
    <p:sldId id="316" r:id="rId58"/>
    <p:sldId id="317" r:id="rId59"/>
    <p:sldId id="319" r:id="rId60"/>
    <p:sldId id="323" r:id="rId61"/>
    <p:sldId id="320" r:id="rId62"/>
    <p:sldId id="321" r:id="rId63"/>
    <p:sldId id="322" r:id="rId64"/>
    <p:sldId id="318" r:id="rId65"/>
    <p:sldId id="329" r:id="rId66"/>
    <p:sldId id="325" r:id="rId67"/>
    <p:sldId id="326" r:id="rId68"/>
    <p:sldId id="327" r:id="rId69"/>
    <p:sldId id="328" r:id="rId70"/>
    <p:sldId id="324"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96" autoAdjust="0"/>
    <p:restoredTop sz="94660"/>
  </p:normalViewPr>
  <p:slideViewPr>
    <p:cSldViewPr>
      <p:cViewPr varScale="1">
        <p:scale>
          <a:sx n="65" d="100"/>
          <a:sy n="65" d="100"/>
        </p:scale>
        <p:origin x="-1344"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E89141A-69FA-4972-A775-BEC650052D8E}" type="datetimeFigureOut">
              <a:rPr lang="en-US" smtClean="0"/>
              <a:pPr/>
              <a:t>07-04-2014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24600"/>
            <a:ext cx="2133600" cy="365125"/>
          </a:xfrm>
          <a:prstGeom prst="rect">
            <a:avLst/>
          </a:prstGeom>
        </p:spPr>
        <p:txBody>
          <a:bodyPr/>
          <a:lstStyle/>
          <a:p>
            <a:fld id="{BFAE8E46-7626-4840-8011-55CECE9098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914400"/>
            <a:ext cx="9144000" cy="51816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7" name="Picture 6" descr="logo_big.jpg"/>
          <p:cNvPicPr>
            <a:picLocks noChangeAspect="1"/>
          </p:cNvPicPr>
          <p:nvPr userDrawn="1"/>
        </p:nvPicPr>
        <p:blipFill>
          <a:blip r:embed="rId13" cstate="print"/>
          <a:stretch>
            <a:fillRect/>
          </a:stretch>
        </p:blipFill>
        <p:spPr>
          <a:xfrm>
            <a:off x="0" y="6224588"/>
            <a:ext cx="920386" cy="633412"/>
          </a:xfrm>
          <a:prstGeom prst="rect">
            <a:avLst/>
          </a:prstGeom>
        </p:spPr>
      </p:pic>
      <p:sp>
        <p:nvSpPr>
          <p:cNvPr id="8" name="TextBox 7"/>
          <p:cNvSpPr txBox="1"/>
          <p:nvPr userDrawn="1"/>
        </p:nvSpPr>
        <p:spPr>
          <a:xfrm>
            <a:off x="6248400" y="6324600"/>
            <a:ext cx="2895600" cy="369332"/>
          </a:xfrm>
          <a:prstGeom prst="rect">
            <a:avLst/>
          </a:prstGeom>
          <a:noFill/>
        </p:spPr>
        <p:txBody>
          <a:bodyPr wrap="square" rtlCol="0">
            <a:spAutoFit/>
          </a:bodyPr>
          <a:lstStyle/>
          <a:p>
            <a:r>
              <a:rPr lang="en-US" b="1" dirty="0" smtClean="0">
                <a:solidFill>
                  <a:srgbClr val="FF0000"/>
                </a:solidFill>
              </a:rPr>
              <a:t>www.nooreshtech.co.in </a:t>
            </a:r>
            <a:endParaRPr lang="en-US" b="1" dirty="0">
              <a:solidFill>
                <a:srgbClr val="FF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nalyseindia.com/" TargetMode="External"/><Relationship Id="rId2" Type="http://schemas.openxmlformats.org/officeDocument/2006/relationships/hyperlink" Target="http://www.nooreshtech.co.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mailto:analyseindia@analyseindia.com" TargetMode="External"/><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mailto:nsfidai@analyseindia.com" TargetMode="External"/><Relationship Id="rId2" Type="http://schemas.openxmlformats.org/officeDocument/2006/relationships/hyperlink" Target="mailto:nooreshtech@analyseindia.com" TargetMode="External"/><Relationship Id="rId1" Type="http://schemas.openxmlformats.org/officeDocument/2006/relationships/slideLayout" Target="../slideLayouts/slideLayout2.xml"/><Relationship Id="rId4" Type="http://schemas.openxmlformats.org/officeDocument/2006/relationships/hyperlink" Target="mailto:ankit@analyseindia.com" TargetMode="External"/></Relationships>
</file>

<file path=ppt/slides/_rels/slide67.xml.rels><?xml version="1.0" encoding="UTF-8" standalone="yes"?>
<Relationships xmlns="http://schemas.openxmlformats.org/package/2006/relationships"><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www.analyseindia.com/legals.php" TargetMode="External"/><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Indian Election – Do they change Market Trends or Otherwise ? </a:t>
            </a:r>
            <a:endParaRPr lang="en-US" dirty="0"/>
          </a:p>
        </p:txBody>
      </p:sp>
      <p:sp>
        <p:nvSpPr>
          <p:cNvPr id="3" name="Subtitle 2"/>
          <p:cNvSpPr>
            <a:spLocks noGrp="1"/>
          </p:cNvSpPr>
          <p:nvPr>
            <p:ph type="subTitle" idx="1"/>
          </p:nvPr>
        </p:nvSpPr>
        <p:spPr>
          <a:xfrm>
            <a:off x="1371600" y="3886200"/>
            <a:ext cx="6629400" cy="2209800"/>
          </a:xfrm>
        </p:spPr>
        <p:txBody>
          <a:bodyPr>
            <a:normAutofit lnSpcReduction="10000"/>
          </a:bodyPr>
          <a:lstStyle/>
          <a:p>
            <a:r>
              <a:rPr lang="en-US" b="1" dirty="0" smtClean="0"/>
              <a:t>Nooresh Merani </a:t>
            </a:r>
          </a:p>
          <a:p>
            <a:r>
              <a:rPr lang="en-US" dirty="0" smtClean="0"/>
              <a:t>CEO – </a:t>
            </a:r>
            <a:r>
              <a:rPr lang="en-US" dirty="0" err="1" smtClean="0"/>
              <a:t>Analyse</a:t>
            </a:r>
            <a:r>
              <a:rPr lang="en-US" dirty="0" smtClean="0"/>
              <a:t> India </a:t>
            </a:r>
          </a:p>
          <a:p>
            <a:r>
              <a:rPr lang="en-US" dirty="0" smtClean="0">
                <a:hlinkClick r:id="rId2"/>
              </a:rPr>
              <a:t>www.nooreshtech.co.in</a:t>
            </a:r>
            <a:endParaRPr lang="en-US" dirty="0" smtClean="0"/>
          </a:p>
          <a:p>
            <a:r>
              <a:rPr lang="en-US" dirty="0" smtClean="0">
                <a:hlinkClick r:id="rId3"/>
              </a:rPr>
              <a:t>www.analyseindia.com</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FTSE – Bottom on 17</a:t>
            </a:r>
            <a:r>
              <a:rPr lang="en-US" baseline="30000" dirty="0" smtClean="0"/>
              <a:t>th</a:t>
            </a:r>
            <a:r>
              <a:rPr lang="en-US" dirty="0" smtClean="0"/>
              <a:t> May 2004</a:t>
            </a:r>
            <a:endParaRPr lang="en-US" dirty="0"/>
          </a:p>
        </p:txBody>
      </p:sp>
      <p:pic>
        <p:nvPicPr>
          <p:cNvPr id="4" name="Content Placeholder 3" descr="FTSE.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16200000" flipH="1">
            <a:off x="3962400" y="3505200"/>
            <a:ext cx="914400" cy="152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5334000" y="1600200"/>
            <a:ext cx="1905000" cy="1219200"/>
          </a:xfrm>
          <a:prstGeom prst="wedgeRoundRectCallout">
            <a:avLst>
              <a:gd name="adj1" fmla="val -99466"/>
              <a:gd name="adj2" fmla="val 6905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5 %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7" name="Rounded Rectangular Callout 6"/>
          <p:cNvSpPr/>
          <p:nvPr/>
        </p:nvSpPr>
        <p:spPr>
          <a:xfrm>
            <a:off x="2819400" y="5638800"/>
            <a:ext cx="2286000" cy="1219200"/>
          </a:xfrm>
          <a:prstGeom prst="wedgeRoundRectCallout">
            <a:avLst>
              <a:gd name="adj1" fmla="val 30474"/>
              <a:gd name="adj2" fmla="val -186631"/>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1.2% on 17th May 2004. Also a bottom for short term. </a:t>
            </a:r>
          </a:p>
        </p:txBody>
      </p:sp>
      <p:cxnSp>
        <p:nvCxnSpPr>
          <p:cNvPr id="8" name="Straight Connector 7"/>
          <p:cNvCxnSpPr/>
          <p:nvPr/>
        </p:nvCxnSpPr>
        <p:spPr>
          <a:xfrm>
            <a:off x="2743200" y="4191000"/>
            <a:ext cx="49530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ounded Rectangular Callout 8"/>
          <p:cNvSpPr/>
          <p:nvPr/>
        </p:nvSpPr>
        <p:spPr>
          <a:xfrm>
            <a:off x="6248400" y="5105400"/>
            <a:ext cx="1905000" cy="1219200"/>
          </a:xfrm>
          <a:prstGeom prst="wedgeRoundRectCallout">
            <a:avLst>
              <a:gd name="adj1" fmla="val -70376"/>
              <a:gd name="adj2" fmla="val -11731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Similar</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bottoms of past few months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linds(horizontal)">
                                      <p:cBhvr>
                                        <p:cTn id="24" dur="3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Asian Markets</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17</a:t>
            </a:r>
            <a:r>
              <a:rPr kumimoji="0" lang="en-US" sz="3200" b="1" i="0" u="none" strike="noStrike" kern="1200" cap="none" spc="0" normalizeH="0" baseline="30000" noProof="0" dirty="0" smtClean="0">
                <a:ln>
                  <a:noFill/>
                </a:ln>
                <a:solidFill>
                  <a:srgbClr val="FF0000"/>
                </a:solidFill>
                <a:effectLst/>
                <a:uLnTx/>
                <a:uFillTx/>
                <a:latin typeface="Verdana"/>
                <a:ea typeface="+mn-ea"/>
                <a:cs typeface="+mn-cs"/>
              </a:rPr>
              <a:t>th</a:t>
            </a: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 May 2004</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Hang </a:t>
            </a:r>
            <a:r>
              <a:rPr lang="en-US" dirty="0" err="1" smtClean="0"/>
              <a:t>Seng</a:t>
            </a:r>
            <a:r>
              <a:rPr lang="en-US" dirty="0" smtClean="0"/>
              <a:t> – on 17</a:t>
            </a:r>
            <a:r>
              <a:rPr lang="en-US" baseline="30000" dirty="0" smtClean="0"/>
              <a:t>th</a:t>
            </a:r>
            <a:r>
              <a:rPr lang="en-US" dirty="0" smtClean="0"/>
              <a:t> May 2004 </a:t>
            </a:r>
            <a:endParaRPr lang="en-US" dirty="0"/>
          </a:p>
        </p:txBody>
      </p:sp>
      <p:pic>
        <p:nvPicPr>
          <p:cNvPr id="4" name="Content Placeholder 3" descr="Hang Seng.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6" name="Straight Arrow Connector 5"/>
          <p:cNvCxnSpPr/>
          <p:nvPr/>
        </p:nvCxnSpPr>
        <p:spPr>
          <a:xfrm rot="16200000" flipH="1">
            <a:off x="3505200" y="2971800"/>
            <a:ext cx="13716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Rounded Rectangular Callout 6"/>
          <p:cNvSpPr/>
          <p:nvPr/>
        </p:nvSpPr>
        <p:spPr>
          <a:xfrm>
            <a:off x="5410200" y="533400"/>
            <a:ext cx="1905000" cy="1219200"/>
          </a:xfrm>
          <a:prstGeom prst="wedgeRoundRectCallout">
            <a:avLst>
              <a:gd name="adj1" fmla="val -119830"/>
              <a:gd name="adj2" fmla="val 14405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17 %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8" name="Rounded Rectangular Callout 7"/>
          <p:cNvSpPr/>
          <p:nvPr/>
        </p:nvSpPr>
        <p:spPr>
          <a:xfrm>
            <a:off x="1600200" y="5181600"/>
            <a:ext cx="2438400" cy="1371600"/>
          </a:xfrm>
          <a:prstGeom prst="wedgeRoundRectCallout">
            <a:avLst>
              <a:gd name="adj1" fmla="val 67444"/>
              <a:gd name="adj2" fmla="val -140418"/>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2.7% on 17th May 2004. A bottom not seen again till 2008</a:t>
            </a:r>
          </a:p>
        </p:txBody>
      </p:sp>
      <p:sp>
        <p:nvSpPr>
          <p:cNvPr id="12" name="Rounded Rectangular Callout 11"/>
          <p:cNvSpPr/>
          <p:nvPr/>
        </p:nvSpPr>
        <p:spPr>
          <a:xfrm>
            <a:off x="838200" y="1371600"/>
            <a:ext cx="1905000" cy="1219200"/>
          </a:xfrm>
          <a:prstGeom prst="wedgeRoundRectCallout">
            <a:avLst>
              <a:gd name="adj1" fmla="val 88898"/>
              <a:gd name="adj2" fmla="val -1731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22 % from peak.</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13" name="Rounded Rectangular Callout 12"/>
          <p:cNvSpPr/>
          <p:nvPr/>
        </p:nvSpPr>
        <p:spPr>
          <a:xfrm>
            <a:off x="5715000" y="3810000"/>
            <a:ext cx="2667000" cy="1219200"/>
          </a:xfrm>
          <a:prstGeom prst="wedgeRoundRectCallout">
            <a:avLst>
              <a:gd name="adj1" fmla="val -51466"/>
              <a:gd name="adj2" fmla="val 2587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Most co-related index to Nifty/Sensex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3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Nikkei – 17</a:t>
            </a:r>
            <a:r>
              <a:rPr lang="en-US" baseline="30000" dirty="0" smtClean="0"/>
              <a:t>th</a:t>
            </a:r>
            <a:r>
              <a:rPr lang="en-US" dirty="0" smtClean="0"/>
              <a:t> May 2004</a:t>
            </a:r>
            <a:endParaRPr lang="en-US" dirty="0"/>
          </a:p>
        </p:txBody>
      </p:sp>
      <p:pic>
        <p:nvPicPr>
          <p:cNvPr id="4" name="Content Placeholder 3" descr="Nikkei.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16200000" flipH="1">
            <a:off x="2286000" y="2743200"/>
            <a:ext cx="23622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5638800" y="-381000"/>
            <a:ext cx="1905000" cy="1219200"/>
          </a:xfrm>
          <a:prstGeom prst="wedgeRoundRectCallout">
            <a:avLst>
              <a:gd name="adj1" fmla="val -154739"/>
              <a:gd name="adj2" fmla="val 177007"/>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14 %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7" name="Rounded Rectangular Callout 6"/>
          <p:cNvSpPr/>
          <p:nvPr/>
        </p:nvSpPr>
        <p:spPr>
          <a:xfrm>
            <a:off x="228600" y="5029200"/>
            <a:ext cx="2438400" cy="1371600"/>
          </a:xfrm>
          <a:prstGeom prst="wedgeRoundRectCallout">
            <a:avLst>
              <a:gd name="adj1" fmla="val 94717"/>
              <a:gd name="adj2" fmla="val -126277"/>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3% on 17</a:t>
            </a:r>
            <a:r>
              <a:rPr lang="en-US" kern="0" baseline="30000" dirty="0" smtClean="0">
                <a:solidFill>
                  <a:sysClr val="windowText" lastClr="000000"/>
                </a:solidFill>
                <a:latin typeface="Verdana"/>
              </a:rPr>
              <a:t>th</a:t>
            </a:r>
            <a:r>
              <a:rPr lang="en-US" kern="0" dirty="0" smtClean="0">
                <a:solidFill>
                  <a:sysClr val="windowText" lastClr="000000"/>
                </a:solidFill>
                <a:latin typeface="Verdana"/>
              </a:rPr>
              <a:t> May 2004. A major bottom made. </a:t>
            </a:r>
          </a:p>
        </p:txBody>
      </p:sp>
      <p:cxnSp>
        <p:nvCxnSpPr>
          <p:cNvPr id="11" name="Straight Connector 10"/>
          <p:cNvCxnSpPr/>
          <p:nvPr/>
        </p:nvCxnSpPr>
        <p:spPr>
          <a:xfrm flipV="1">
            <a:off x="3657600" y="3810000"/>
            <a:ext cx="4038600"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ounded Rectangular Callout 12"/>
          <p:cNvSpPr/>
          <p:nvPr/>
        </p:nvSpPr>
        <p:spPr>
          <a:xfrm>
            <a:off x="6248400" y="5105400"/>
            <a:ext cx="1905000" cy="1219200"/>
          </a:xfrm>
          <a:prstGeom prst="wedgeRoundRectCallout">
            <a:avLst>
              <a:gd name="adj1" fmla="val -44194"/>
              <a:gd name="adj2" fmla="val -143448"/>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Similar</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bottoms of past few months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linds(horizontal)">
                                      <p:cBhvr>
                                        <p:cTn id="24" dur="3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Taiwan – 17</a:t>
            </a:r>
            <a:r>
              <a:rPr lang="en-US" baseline="30000" dirty="0" smtClean="0"/>
              <a:t>th</a:t>
            </a:r>
            <a:r>
              <a:rPr lang="en-US" dirty="0" smtClean="0"/>
              <a:t> May 2004</a:t>
            </a:r>
            <a:endParaRPr lang="en-US" dirty="0"/>
          </a:p>
        </p:txBody>
      </p:sp>
      <p:pic>
        <p:nvPicPr>
          <p:cNvPr id="4" name="Content Placeholder 3" descr="Taiwan.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16200000" flipH="1">
            <a:off x="2819400" y="2362200"/>
            <a:ext cx="20574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5105400" y="609600"/>
            <a:ext cx="1905000" cy="1219200"/>
          </a:xfrm>
          <a:prstGeom prst="wedgeRoundRectCallout">
            <a:avLst>
              <a:gd name="adj1" fmla="val -119830"/>
              <a:gd name="adj2" fmla="val 14405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24%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7" name="Rounded Rectangular Callout 6"/>
          <p:cNvSpPr/>
          <p:nvPr/>
        </p:nvSpPr>
        <p:spPr>
          <a:xfrm>
            <a:off x="1295400" y="5257800"/>
            <a:ext cx="2438400" cy="1371600"/>
          </a:xfrm>
          <a:prstGeom prst="wedgeRoundRectCallout">
            <a:avLst>
              <a:gd name="adj1" fmla="val 67444"/>
              <a:gd name="adj2" fmla="val -140418"/>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5 % on 17th May 2004. major bottom near it</a:t>
            </a:r>
          </a:p>
        </p:txBody>
      </p:sp>
      <p:sp>
        <p:nvSpPr>
          <p:cNvPr id="9" name="Rounded Rectangular Callout 8"/>
          <p:cNvSpPr/>
          <p:nvPr/>
        </p:nvSpPr>
        <p:spPr>
          <a:xfrm>
            <a:off x="5410200" y="3886200"/>
            <a:ext cx="2667000" cy="1219200"/>
          </a:xfrm>
          <a:prstGeom prst="wedgeRoundRectCallout">
            <a:avLst>
              <a:gd name="adj1" fmla="val -51466"/>
              <a:gd name="adj2" fmla="val 2587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co-related index to Nifty/Sensex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13" name="Straight Connector 12"/>
          <p:cNvCxnSpPr/>
          <p:nvPr/>
        </p:nvCxnSpPr>
        <p:spPr>
          <a:xfrm flipV="1">
            <a:off x="3657600" y="3657600"/>
            <a:ext cx="41148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linds(horizontal)">
                                      <p:cBhvr>
                                        <p:cTn id="30"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Emerging</a:t>
            </a:r>
            <a:r>
              <a:rPr kumimoji="0" lang="en-US" sz="3200" b="1" i="0" u="none" strike="noStrike" kern="1200" cap="none" spc="0" normalizeH="0" noProof="0" dirty="0" smtClean="0">
                <a:ln>
                  <a:noFill/>
                </a:ln>
                <a:solidFill>
                  <a:srgbClr val="FF0000"/>
                </a:solidFill>
                <a:effectLst/>
                <a:uLnTx/>
                <a:uFillTx/>
                <a:latin typeface="Verdana"/>
                <a:ea typeface="+mn-ea"/>
                <a:cs typeface="+mn-cs"/>
              </a:rPr>
              <a:t> Markets &amp; more</a:t>
            </a:r>
            <a:endParaRPr kumimoji="0" lang="en-US" sz="3200" b="1" i="0" u="none" strike="noStrike" kern="1200" cap="none" spc="0" normalizeH="0" baseline="0" noProof="0" dirty="0" smtClean="0">
              <a:ln>
                <a:noFill/>
              </a:ln>
              <a:solidFill>
                <a:srgbClr val="FF0000"/>
              </a:solidFill>
              <a:effectLst/>
              <a:uLnTx/>
              <a:uFillTx/>
              <a:latin typeface="Verdana"/>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17</a:t>
            </a:r>
            <a:r>
              <a:rPr kumimoji="0" lang="en-US" sz="3200" b="1" i="0" u="none" strike="noStrike" kern="1200" cap="none" spc="0" normalizeH="0" baseline="30000" noProof="0" dirty="0" smtClean="0">
                <a:ln>
                  <a:noFill/>
                </a:ln>
                <a:solidFill>
                  <a:srgbClr val="FF0000"/>
                </a:solidFill>
                <a:effectLst/>
                <a:uLnTx/>
                <a:uFillTx/>
                <a:latin typeface="Verdana"/>
                <a:ea typeface="+mn-ea"/>
                <a:cs typeface="+mn-cs"/>
              </a:rPr>
              <a:t>th</a:t>
            </a: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 May 2004</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Brazil – on 17</a:t>
            </a:r>
            <a:r>
              <a:rPr lang="en-US" baseline="30000" dirty="0" smtClean="0"/>
              <a:t>th</a:t>
            </a:r>
            <a:r>
              <a:rPr lang="en-US" dirty="0" smtClean="0"/>
              <a:t> May 2004</a:t>
            </a:r>
            <a:endParaRPr lang="en-US" dirty="0"/>
          </a:p>
        </p:txBody>
      </p:sp>
      <p:pic>
        <p:nvPicPr>
          <p:cNvPr id="4" name="Content Placeholder 3" descr="Brazil.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16200000" flipH="1">
            <a:off x="2400300" y="3314700"/>
            <a:ext cx="20574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5410200" y="533400"/>
            <a:ext cx="1905000" cy="1219200"/>
          </a:xfrm>
          <a:prstGeom prst="wedgeRoundRectCallout">
            <a:avLst>
              <a:gd name="adj1" fmla="val -154739"/>
              <a:gd name="adj2" fmla="val 177007"/>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24 %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7" name="Rounded Rectangular Callout 6"/>
          <p:cNvSpPr/>
          <p:nvPr/>
        </p:nvSpPr>
        <p:spPr>
          <a:xfrm>
            <a:off x="152400" y="5257800"/>
            <a:ext cx="2438400" cy="1371600"/>
          </a:xfrm>
          <a:prstGeom prst="wedgeRoundRectCallout">
            <a:avLst>
              <a:gd name="adj1" fmla="val 93012"/>
              <a:gd name="adj2" fmla="val -96984"/>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A long term bottom made on 17</a:t>
            </a:r>
            <a:r>
              <a:rPr lang="en-US" kern="0" baseline="30000" dirty="0" smtClean="0">
                <a:solidFill>
                  <a:sysClr val="windowText" lastClr="000000"/>
                </a:solidFill>
                <a:latin typeface="Verdana"/>
              </a:rPr>
              <a:t>th</a:t>
            </a:r>
            <a:r>
              <a:rPr lang="en-US" kern="0" dirty="0" smtClean="0">
                <a:solidFill>
                  <a:sysClr val="windowText" lastClr="000000"/>
                </a:solidFill>
                <a:latin typeface="Verdana"/>
              </a:rPr>
              <a:t> May 2004 </a:t>
            </a:r>
          </a:p>
        </p:txBody>
      </p:sp>
      <p:sp>
        <p:nvSpPr>
          <p:cNvPr id="8" name="Rounded Rectangular Callout 7"/>
          <p:cNvSpPr/>
          <p:nvPr/>
        </p:nvSpPr>
        <p:spPr>
          <a:xfrm>
            <a:off x="0" y="381000"/>
            <a:ext cx="1905000" cy="1219200"/>
          </a:xfrm>
          <a:prstGeom prst="wedgeRoundRectCallout">
            <a:avLst>
              <a:gd name="adj1" fmla="val 40898"/>
              <a:gd name="adj2" fmla="val 82688"/>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28 % from peak.</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5715000" y="3810000"/>
            <a:ext cx="2667000" cy="1219200"/>
          </a:xfrm>
          <a:prstGeom prst="wedgeRoundRectCallout">
            <a:avLst>
              <a:gd name="adj1" fmla="val -51466"/>
              <a:gd name="adj2" fmla="val 2587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Remember BRIC ?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10" name="Straight Arrow Connector 9"/>
          <p:cNvCxnSpPr/>
          <p:nvPr/>
        </p:nvCxnSpPr>
        <p:spPr>
          <a:xfrm rot="16200000" flipH="1">
            <a:off x="1333500" y="2324100"/>
            <a:ext cx="2514600" cy="1981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linds(horizontal)">
                                      <p:cBhvr>
                                        <p:cTn id="24" dur="3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Russia – May 2004 </a:t>
            </a:r>
            <a:endParaRPr lang="en-US" dirty="0"/>
          </a:p>
        </p:txBody>
      </p:sp>
      <p:pic>
        <p:nvPicPr>
          <p:cNvPr id="4" name="Picture 3" descr="russia.png"/>
          <p:cNvPicPr>
            <a:picLocks noChangeAspect="1"/>
          </p:cNvPicPr>
          <p:nvPr/>
        </p:nvPicPr>
        <p:blipFill>
          <a:blip r:embed="rId2"/>
          <a:stretch>
            <a:fillRect/>
          </a:stretch>
        </p:blipFill>
        <p:spPr>
          <a:xfrm>
            <a:off x="0" y="1252728"/>
            <a:ext cx="9144000" cy="4352544"/>
          </a:xfrm>
          <a:prstGeom prst="rect">
            <a:avLst/>
          </a:prstGeom>
          <a:ln w="19050">
            <a:solidFill>
              <a:schemeClr val="tx1"/>
            </a:solidFill>
          </a:ln>
        </p:spPr>
      </p:pic>
      <p:cxnSp>
        <p:nvCxnSpPr>
          <p:cNvPr id="5" name="Straight Arrow Connector 4"/>
          <p:cNvCxnSpPr/>
          <p:nvPr/>
        </p:nvCxnSpPr>
        <p:spPr>
          <a:xfrm rot="16200000" flipH="1">
            <a:off x="2171700" y="2552700"/>
            <a:ext cx="22860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Rounded Rectangular Callout 6"/>
          <p:cNvSpPr/>
          <p:nvPr/>
        </p:nvSpPr>
        <p:spPr>
          <a:xfrm>
            <a:off x="5410200" y="533400"/>
            <a:ext cx="1905000" cy="1219200"/>
          </a:xfrm>
          <a:prstGeom prst="wedgeRoundRectCallout">
            <a:avLst>
              <a:gd name="adj1" fmla="val -154739"/>
              <a:gd name="adj2" fmla="val 177007"/>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20 %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8" name="Rounded Rectangular Callout 7"/>
          <p:cNvSpPr/>
          <p:nvPr/>
        </p:nvSpPr>
        <p:spPr>
          <a:xfrm>
            <a:off x="5791200" y="4419600"/>
            <a:ext cx="2667000" cy="1219200"/>
          </a:xfrm>
          <a:prstGeom prst="wedgeRoundRectCallout">
            <a:avLst>
              <a:gd name="adj1" fmla="val -51466"/>
              <a:gd name="adj2" fmla="val 2587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Remember BRIC ?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9" name="Straight Arrow Connector 8"/>
          <p:cNvCxnSpPr/>
          <p:nvPr/>
        </p:nvCxnSpPr>
        <p:spPr>
          <a:xfrm>
            <a:off x="3657600" y="4191000"/>
            <a:ext cx="3733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Argentina – May 2004 </a:t>
            </a:r>
            <a:endParaRPr lang="en-US" dirty="0"/>
          </a:p>
        </p:txBody>
      </p:sp>
      <p:pic>
        <p:nvPicPr>
          <p:cNvPr id="4" name="Content Placeholder 3" descr="Argentina.png"/>
          <p:cNvPicPr>
            <a:picLocks noGrp="1" noChangeAspect="1"/>
          </p:cNvPicPr>
          <p:nvPr>
            <p:ph idx="1"/>
          </p:nvPr>
        </p:nvPicPr>
        <p:blipFill>
          <a:blip r:embed="rId2"/>
          <a:stretch>
            <a:fillRect/>
          </a:stretch>
        </p:blipFill>
        <p:spPr>
          <a:xfrm>
            <a:off x="0" y="1438656"/>
            <a:ext cx="9144000" cy="4133088"/>
          </a:xfrm>
          <a:ln w="19050">
            <a:solidFill>
              <a:schemeClr val="tx1"/>
            </a:solid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KLSE – May 2004 </a:t>
            </a:r>
            <a:endParaRPr lang="en-US" dirty="0"/>
          </a:p>
        </p:txBody>
      </p:sp>
      <p:pic>
        <p:nvPicPr>
          <p:cNvPr id="4" name="Content Placeholder 3" descr="klse.png"/>
          <p:cNvPicPr>
            <a:picLocks noGrp="1" noChangeAspect="1"/>
          </p:cNvPicPr>
          <p:nvPr>
            <p:ph idx="1"/>
          </p:nvPr>
        </p:nvPicPr>
        <p:blipFill>
          <a:blip r:embed="rId2"/>
          <a:stretch>
            <a:fillRect/>
          </a:stretch>
        </p:blipFill>
        <p:spPr>
          <a:xfrm>
            <a:off x="0" y="1438656"/>
            <a:ext cx="9144000" cy="4133088"/>
          </a:xfrm>
          <a:ln w="19050">
            <a:solidFill>
              <a:schemeClr val="tx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Indian Elections </a:t>
            </a:r>
            <a:endParaRPr lang="en-US" dirty="0"/>
          </a:p>
        </p:txBody>
      </p:sp>
      <p:sp>
        <p:nvSpPr>
          <p:cNvPr id="3" name="Content Placeholder 2"/>
          <p:cNvSpPr>
            <a:spLocks noGrp="1"/>
          </p:cNvSpPr>
          <p:nvPr>
            <p:ph idx="1"/>
          </p:nvPr>
        </p:nvSpPr>
        <p:spPr/>
        <p:txBody>
          <a:bodyPr>
            <a:normAutofit/>
          </a:bodyPr>
          <a:lstStyle/>
          <a:p>
            <a:r>
              <a:rPr lang="en-US" sz="2800" dirty="0" smtClean="0"/>
              <a:t>The period of consideration in the case we have taken is 1-3 months before the election result. </a:t>
            </a:r>
          </a:p>
          <a:p>
            <a:r>
              <a:rPr lang="en-US" sz="2800" dirty="0" smtClean="0"/>
              <a:t>Major markets considered are Dow </a:t>
            </a:r>
            <a:r>
              <a:rPr lang="en-US" sz="2800" dirty="0" err="1" smtClean="0"/>
              <a:t>Jones,Dax</a:t>
            </a:r>
            <a:r>
              <a:rPr lang="en-US" sz="2800" dirty="0" smtClean="0"/>
              <a:t>, FTSE, Hang </a:t>
            </a:r>
            <a:r>
              <a:rPr lang="en-US" sz="2800" dirty="0" err="1" smtClean="0"/>
              <a:t>Seng,Nikkei,Taiwan</a:t>
            </a:r>
            <a:r>
              <a:rPr lang="en-US" sz="2800" dirty="0" smtClean="0"/>
              <a:t> and some more. </a:t>
            </a:r>
          </a:p>
          <a:p>
            <a:r>
              <a:rPr lang="en-US" sz="2800" dirty="0" smtClean="0"/>
              <a:t>What was the peak to pit drop in various markets in the period before elections?</a:t>
            </a:r>
          </a:p>
          <a:p>
            <a:r>
              <a:rPr lang="en-US" sz="2800" dirty="0" smtClean="0"/>
              <a:t>What was the trend post elections. </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Indian</a:t>
            </a:r>
            <a:r>
              <a:rPr kumimoji="0" lang="en-US" sz="3200" b="1" i="0" u="none" strike="noStrike" kern="1200" cap="none" spc="0" normalizeH="0" noProof="0" dirty="0" smtClean="0">
                <a:ln>
                  <a:noFill/>
                </a:ln>
                <a:solidFill>
                  <a:srgbClr val="FF0000"/>
                </a:solidFill>
                <a:effectLst/>
                <a:uLnTx/>
                <a:uFillTx/>
                <a:latin typeface="Verdana"/>
                <a:ea typeface="+mn-ea"/>
                <a:cs typeface="+mn-cs"/>
              </a:rPr>
              <a:t> Election 2009 </a:t>
            </a:r>
            <a:endParaRPr kumimoji="0" lang="en-US" sz="3200" b="1" i="0" u="none" strike="noStrike" kern="1200" cap="none" spc="0" normalizeH="0" baseline="0" noProof="0" dirty="0" smtClean="0">
              <a:ln>
                <a:noFill/>
              </a:ln>
              <a:solidFill>
                <a:srgbClr val="FF0000"/>
              </a:solidFill>
              <a:effectLst/>
              <a:uLnTx/>
              <a:uFillTx/>
              <a:latin typeface="Verdana"/>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Upper</a:t>
            </a:r>
            <a:r>
              <a:rPr kumimoji="0" lang="en-US" sz="3200" b="1" i="0" u="none" strike="noStrike" kern="1200" cap="none" spc="0" normalizeH="0" noProof="0" dirty="0" smtClean="0">
                <a:ln>
                  <a:noFill/>
                </a:ln>
                <a:solidFill>
                  <a:srgbClr val="FF0000"/>
                </a:solidFill>
                <a:effectLst/>
                <a:uLnTx/>
                <a:uFillTx/>
                <a:latin typeface="Verdana"/>
                <a:ea typeface="+mn-ea"/>
                <a:cs typeface="+mn-cs"/>
              </a:rPr>
              <a:t> Circuit Day - </a:t>
            </a: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18</a:t>
            </a:r>
            <a:r>
              <a:rPr kumimoji="0" lang="en-US" sz="3200" b="1" i="0" u="none" strike="noStrike" kern="1200" cap="none" spc="0" normalizeH="0" baseline="30000" noProof="0" dirty="0" smtClean="0">
                <a:ln>
                  <a:noFill/>
                </a:ln>
                <a:solidFill>
                  <a:srgbClr val="FF0000"/>
                </a:solidFill>
                <a:effectLst/>
                <a:uLnTx/>
                <a:uFillTx/>
                <a:latin typeface="Verdana"/>
                <a:ea typeface="+mn-ea"/>
                <a:cs typeface="+mn-cs"/>
              </a:rPr>
              <a:t>th</a:t>
            </a: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 May </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Nifty – Upper circuit day </a:t>
            </a:r>
            <a:endParaRPr lang="en-US" dirty="0"/>
          </a:p>
        </p:txBody>
      </p:sp>
      <p:pic>
        <p:nvPicPr>
          <p:cNvPr id="4" name="Content Placeholder 3" descr="Nifty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a:off x="1828800" y="1752600"/>
            <a:ext cx="3962400" cy="3505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457200" y="4038600"/>
            <a:ext cx="1905000" cy="1219200"/>
          </a:xfrm>
          <a:prstGeom prst="wedgeRoundRectCallout">
            <a:avLst>
              <a:gd name="adj1" fmla="val 115806"/>
              <a:gd name="adj2" fmla="val -8776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65 % from peaks of 2007-2008</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9" name="Straight Arrow Connector 8"/>
          <p:cNvCxnSpPr/>
          <p:nvPr/>
        </p:nvCxnSpPr>
        <p:spPr>
          <a:xfrm rot="5400000" flipH="1" flipV="1">
            <a:off x="7315200" y="4038600"/>
            <a:ext cx="10668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Rounded Rectangular Callout 11"/>
          <p:cNvSpPr/>
          <p:nvPr/>
        </p:nvSpPr>
        <p:spPr>
          <a:xfrm>
            <a:off x="4495800" y="5486400"/>
            <a:ext cx="1905000" cy="1219200"/>
          </a:xfrm>
          <a:prstGeom prst="wedgeRoundRectCallout">
            <a:avLst>
              <a:gd name="adj1" fmla="val 121624"/>
              <a:gd name="adj2" fmla="val -12640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45% pre-election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13" name="Rounded Rectangular Callout 12"/>
          <p:cNvSpPr/>
          <p:nvPr/>
        </p:nvSpPr>
        <p:spPr>
          <a:xfrm>
            <a:off x="4648200" y="990600"/>
            <a:ext cx="2286000" cy="1447800"/>
          </a:xfrm>
          <a:prstGeom prst="wedgeRoundRectCallout">
            <a:avLst>
              <a:gd name="adj1" fmla="val 112776"/>
              <a:gd name="adj2" fmla="val 11331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Circuit barrier on 18</a:t>
            </a:r>
            <a:r>
              <a:rPr lang="en-US" kern="0" baseline="30000" dirty="0" smtClean="0">
                <a:solidFill>
                  <a:sysClr val="windowText" lastClr="000000"/>
                </a:solidFill>
                <a:latin typeface="Verdana"/>
              </a:rPr>
              <a:t>th</a:t>
            </a:r>
            <a:r>
              <a:rPr lang="en-US" kern="0" dirty="0" smtClean="0">
                <a:solidFill>
                  <a:sysClr val="windowText" lastClr="000000"/>
                </a:solidFill>
                <a:latin typeface="Verdana"/>
              </a:rPr>
              <a:t> May 2009.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73% by next day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3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Hang </a:t>
            </a:r>
            <a:r>
              <a:rPr lang="en-US" dirty="0" err="1" smtClean="0"/>
              <a:t>Seng</a:t>
            </a:r>
            <a:r>
              <a:rPr lang="en-US" dirty="0" smtClean="0"/>
              <a:t> – 2009 </a:t>
            </a:r>
            <a:endParaRPr lang="en-US" dirty="0"/>
          </a:p>
        </p:txBody>
      </p:sp>
      <p:pic>
        <p:nvPicPr>
          <p:cNvPr id="4" name="Content Placeholder 3" descr="Hang Seng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16200000" flipH="1">
            <a:off x="990600" y="2057400"/>
            <a:ext cx="3505200" cy="2743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457200" y="4038600"/>
            <a:ext cx="1905000" cy="1219200"/>
          </a:xfrm>
          <a:prstGeom prst="wedgeRoundRectCallout">
            <a:avLst>
              <a:gd name="adj1" fmla="val 115806"/>
              <a:gd name="adj2" fmla="val -8776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66% from peaks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Of</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2007</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7" name="Straight Arrow Connector 6"/>
          <p:cNvCxnSpPr/>
          <p:nvPr/>
        </p:nvCxnSpPr>
        <p:spPr>
          <a:xfrm rot="5400000" flipH="1" flipV="1">
            <a:off x="4800600" y="4114800"/>
            <a:ext cx="12954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4495800" y="5486400"/>
            <a:ext cx="1905000" cy="1219200"/>
          </a:xfrm>
          <a:prstGeom prst="wedgeRoundRectCallout">
            <a:avLst>
              <a:gd name="adj1" fmla="val 19806"/>
              <a:gd name="adj2" fmla="val -154811"/>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56 % before Indian Elections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6629400" y="381000"/>
            <a:ext cx="2514600" cy="1447800"/>
          </a:xfrm>
          <a:prstGeom prst="wedgeRoundRectCallout">
            <a:avLst>
              <a:gd name="adj1" fmla="val -65516"/>
              <a:gd name="adj2" fmla="val 156373"/>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68% by August 2009.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baseline="0" dirty="0" smtClean="0">
                <a:solidFill>
                  <a:sysClr val="windowText" lastClr="000000"/>
                </a:solidFill>
                <a:latin typeface="Verdana"/>
              </a:rPr>
              <a:t>Reducing</a:t>
            </a:r>
            <a:r>
              <a:rPr lang="en-US" kern="0" dirty="0" smtClean="0">
                <a:solidFill>
                  <a:sysClr val="windowText" lastClr="000000"/>
                </a:solidFill>
                <a:latin typeface="Verdana"/>
              </a:rPr>
              <a:t> underperformance with Nifty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3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Taiwan – 2009 </a:t>
            </a:r>
            <a:endParaRPr lang="en-US" dirty="0"/>
          </a:p>
        </p:txBody>
      </p:sp>
      <p:pic>
        <p:nvPicPr>
          <p:cNvPr id="4" name="Content Placeholder 3" descr="taiwan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a:off x="1371600" y="1676400"/>
            <a:ext cx="4343400" cy="3581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457200" y="4038600"/>
            <a:ext cx="1905000" cy="1219200"/>
          </a:xfrm>
          <a:prstGeom prst="wedgeRoundRectCallout">
            <a:avLst>
              <a:gd name="adj1" fmla="val 115806"/>
              <a:gd name="adj2" fmla="val -8776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60 % from peaks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Of</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2007</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7" name="Straight Arrow Connector 6"/>
          <p:cNvCxnSpPr/>
          <p:nvPr/>
        </p:nvCxnSpPr>
        <p:spPr>
          <a:xfrm rot="5400000" flipH="1" flipV="1">
            <a:off x="6172200" y="3962400"/>
            <a:ext cx="1295400" cy="83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5867400" y="5638800"/>
            <a:ext cx="1905000" cy="1219200"/>
          </a:xfrm>
          <a:prstGeom prst="wedgeRoundRectCallout">
            <a:avLst>
              <a:gd name="adj1" fmla="val 29988"/>
              <a:gd name="adj2" fmla="val -17072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61% before Indian Elections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6629400" y="381000"/>
            <a:ext cx="2514600" cy="1447800"/>
          </a:xfrm>
          <a:prstGeom prst="wedgeRoundRectCallout">
            <a:avLst>
              <a:gd name="adj1" fmla="val 28148"/>
              <a:gd name="adj2" fmla="val 13245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75 % by Sept 2009.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baseline="0" dirty="0" smtClean="0">
                <a:solidFill>
                  <a:sysClr val="windowText" lastClr="000000"/>
                </a:solidFill>
                <a:latin typeface="Verdana"/>
              </a:rPr>
              <a:t>Reducing</a:t>
            </a:r>
            <a:r>
              <a:rPr lang="en-US" kern="0" dirty="0" smtClean="0">
                <a:solidFill>
                  <a:sysClr val="windowText" lastClr="000000"/>
                </a:solidFill>
                <a:latin typeface="Verdana"/>
              </a:rPr>
              <a:t> underperformance with Nifty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3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Nikkei – 2009 </a:t>
            </a:r>
            <a:endParaRPr lang="en-US" dirty="0"/>
          </a:p>
        </p:txBody>
      </p:sp>
      <p:pic>
        <p:nvPicPr>
          <p:cNvPr id="6" name="Content Placeholder 5" descr="Nikkei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7" name="Straight Arrow Connector 6"/>
          <p:cNvCxnSpPr/>
          <p:nvPr/>
        </p:nvCxnSpPr>
        <p:spPr>
          <a:xfrm>
            <a:off x="2438400" y="1676400"/>
            <a:ext cx="4267200" cy="3581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381000" y="3505200"/>
            <a:ext cx="1905000" cy="1219200"/>
          </a:xfrm>
          <a:prstGeom prst="wedgeRoundRectCallout">
            <a:avLst>
              <a:gd name="adj1" fmla="val 146351"/>
              <a:gd name="adj2" fmla="val -35494"/>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55% from peaks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Of</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2007</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9" name="Straight Arrow Connector 8"/>
          <p:cNvCxnSpPr/>
          <p:nvPr/>
        </p:nvCxnSpPr>
        <p:spPr>
          <a:xfrm rot="5400000" flipH="1" flipV="1">
            <a:off x="7620000" y="4724400"/>
            <a:ext cx="6858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ular Callout 9"/>
          <p:cNvSpPr/>
          <p:nvPr/>
        </p:nvSpPr>
        <p:spPr>
          <a:xfrm>
            <a:off x="5867400" y="5638800"/>
            <a:ext cx="1905000" cy="1219200"/>
          </a:xfrm>
          <a:prstGeom prst="wedgeRoundRectCallout">
            <a:avLst>
              <a:gd name="adj1" fmla="val 58352"/>
              <a:gd name="adj2" fmla="val -87765"/>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39% before Indian Elections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11" name="Rounded Rectangular Callout 10"/>
          <p:cNvSpPr/>
          <p:nvPr/>
        </p:nvSpPr>
        <p:spPr>
          <a:xfrm>
            <a:off x="6096000" y="990600"/>
            <a:ext cx="2514600" cy="1447800"/>
          </a:xfrm>
          <a:prstGeom prst="wedgeRoundRectCallout">
            <a:avLst>
              <a:gd name="adj1" fmla="val 44677"/>
              <a:gd name="adj2" fmla="val 17933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52% by end of 2009.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baseline="0" dirty="0" smtClean="0">
                <a:solidFill>
                  <a:sysClr val="windowText" lastClr="000000"/>
                </a:solidFill>
                <a:latin typeface="Verdana"/>
              </a:rPr>
              <a:t>Reducing</a:t>
            </a:r>
            <a:r>
              <a:rPr lang="en-US" kern="0" dirty="0" smtClean="0">
                <a:solidFill>
                  <a:sysClr val="windowText" lastClr="000000"/>
                </a:solidFill>
                <a:latin typeface="Verdana"/>
              </a:rPr>
              <a:t> underperformance with Nifty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3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3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Dow Jones – 2009 </a:t>
            </a:r>
            <a:endParaRPr lang="en-US" dirty="0"/>
          </a:p>
        </p:txBody>
      </p:sp>
      <p:pic>
        <p:nvPicPr>
          <p:cNvPr id="4" name="Content Placeholder 3" descr="dow Jones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a:off x="228600" y="1752600"/>
            <a:ext cx="3962400" cy="3429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0" y="3505200"/>
            <a:ext cx="1905000" cy="1219200"/>
          </a:xfrm>
          <a:prstGeom prst="wedgeRoundRectCallout">
            <a:avLst>
              <a:gd name="adj1" fmla="val 91806"/>
              <a:gd name="adj2" fmla="val -253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54% from peaks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Of</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2007</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7" name="Straight Arrow Connector 6"/>
          <p:cNvCxnSpPr/>
          <p:nvPr/>
        </p:nvCxnSpPr>
        <p:spPr>
          <a:xfrm rot="5400000" flipH="1" flipV="1">
            <a:off x="4114800" y="4267200"/>
            <a:ext cx="10668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6400800" y="5334000"/>
            <a:ext cx="1905000" cy="1219200"/>
          </a:xfrm>
          <a:prstGeom prst="wedgeRoundRectCallout">
            <a:avLst>
              <a:gd name="adj1" fmla="val -116921"/>
              <a:gd name="adj2" fmla="val -12072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32 % before Indian Elections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6248400" y="381000"/>
            <a:ext cx="2514600" cy="1447800"/>
          </a:xfrm>
          <a:prstGeom prst="wedgeRoundRectCallout">
            <a:avLst>
              <a:gd name="adj1" fmla="val -49538"/>
              <a:gd name="adj2" fmla="val 15445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53% by end of 2009.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baseline="0" dirty="0" smtClean="0">
                <a:solidFill>
                  <a:sysClr val="windowText" lastClr="000000"/>
                </a:solidFill>
                <a:latin typeface="Verdana"/>
              </a:rPr>
              <a:t>Reducing</a:t>
            </a:r>
            <a:r>
              <a:rPr lang="en-US" kern="0" dirty="0" smtClean="0">
                <a:solidFill>
                  <a:sysClr val="windowText" lastClr="000000"/>
                </a:solidFill>
                <a:latin typeface="Verdana"/>
              </a:rPr>
              <a:t> underperformance with Nifty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3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CAC – 2009 </a:t>
            </a:r>
            <a:endParaRPr lang="en-US" dirty="0"/>
          </a:p>
        </p:txBody>
      </p:sp>
      <p:pic>
        <p:nvPicPr>
          <p:cNvPr id="4" name="Content Placeholder 3" descr="CAC -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a:off x="762000" y="1371600"/>
            <a:ext cx="4114800" cy="388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0" y="3505200"/>
            <a:ext cx="1905000" cy="1219200"/>
          </a:xfrm>
          <a:prstGeom prst="wedgeRoundRectCallout">
            <a:avLst>
              <a:gd name="adj1" fmla="val 91806"/>
              <a:gd name="adj2" fmla="val -253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60% from peaks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Of</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2007</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7" name="Straight Arrow Connector 6"/>
          <p:cNvCxnSpPr/>
          <p:nvPr/>
        </p:nvCxnSpPr>
        <p:spPr>
          <a:xfrm rot="5400000" flipH="1" flipV="1">
            <a:off x="4533900" y="4533900"/>
            <a:ext cx="9906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6400800" y="5334000"/>
            <a:ext cx="1905000" cy="1219200"/>
          </a:xfrm>
          <a:prstGeom prst="wedgeRoundRectCallout">
            <a:avLst>
              <a:gd name="adj1" fmla="val -111103"/>
              <a:gd name="adj2" fmla="val -8662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36% before Indian Elections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6248400" y="381000"/>
            <a:ext cx="2514600" cy="1447800"/>
          </a:xfrm>
          <a:prstGeom prst="wedgeRoundRectCallout">
            <a:avLst>
              <a:gd name="adj1" fmla="val -49538"/>
              <a:gd name="adj2" fmla="val 15445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58% by end of 2009.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baseline="0" dirty="0" smtClean="0">
                <a:solidFill>
                  <a:sysClr val="windowText" lastClr="000000"/>
                </a:solidFill>
                <a:latin typeface="Verdana"/>
              </a:rPr>
              <a:t>Reducing</a:t>
            </a:r>
            <a:r>
              <a:rPr lang="en-US" kern="0" dirty="0" smtClean="0">
                <a:solidFill>
                  <a:sysClr val="windowText" lastClr="000000"/>
                </a:solidFill>
                <a:latin typeface="Verdana"/>
              </a:rPr>
              <a:t> underperformance with Nifty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3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Dax</a:t>
            </a:r>
            <a:r>
              <a:rPr lang="en-US" dirty="0" smtClean="0"/>
              <a:t> – 2009 </a:t>
            </a:r>
            <a:endParaRPr lang="en-US" dirty="0"/>
          </a:p>
        </p:txBody>
      </p:sp>
      <p:pic>
        <p:nvPicPr>
          <p:cNvPr id="4" name="Content Placeholder 3" descr="dax -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a:off x="1752600" y="1752600"/>
            <a:ext cx="3810000" cy="3581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0" y="3505200"/>
            <a:ext cx="1905000" cy="1219200"/>
          </a:xfrm>
          <a:prstGeom prst="wedgeRoundRectCallout">
            <a:avLst>
              <a:gd name="adj1" fmla="val 146351"/>
              <a:gd name="adj2" fmla="val -35494"/>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55% from peaks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Of</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2007</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7" name="Straight Arrow Connector 6"/>
          <p:cNvCxnSpPr/>
          <p:nvPr/>
        </p:nvCxnSpPr>
        <p:spPr>
          <a:xfrm rot="5400000" flipH="1" flipV="1">
            <a:off x="5181600" y="4648200"/>
            <a:ext cx="9906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7239000" y="5334000"/>
            <a:ext cx="1905000" cy="1219200"/>
          </a:xfrm>
          <a:prstGeom prst="wedgeRoundRectCallout">
            <a:avLst>
              <a:gd name="adj1" fmla="val -124194"/>
              <a:gd name="adj2" fmla="val -85493"/>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Up 39% before Indian Elections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6096000" y="990600"/>
            <a:ext cx="2514600" cy="1447800"/>
          </a:xfrm>
          <a:prstGeom prst="wedgeRoundRectCallout">
            <a:avLst>
              <a:gd name="adj1" fmla="val -49538"/>
              <a:gd name="adj2" fmla="val 15445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64% by end of 2009.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baseline="0" dirty="0" smtClean="0">
                <a:solidFill>
                  <a:sysClr val="windowText" lastClr="000000"/>
                </a:solidFill>
                <a:latin typeface="Verdana"/>
              </a:rPr>
              <a:t>Reducing</a:t>
            </a:r>
            <a:r>
              <a:rPr lang="en-US" kern="0" dirty="0" smtClean="0">
                <a:solidFill>
                  <a:sysClr val="windowText" lastClr="000000"/>
                </a:solidFill>
                <a:latin typeface="Verdana"/>
              </a:rPr>
              <a:t> underperformance with Nifty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3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Indian</a:t>
            </a:r>
            <a:r>
              <a:rPr kumimoji="0" lang="en-US" sz="3200" b="1" i="0" u="none" strike="noStrike" kern="1200" cap="none" spc="0" normalizeH="0" noProof="0" dirty="0" smtClean="0">
                <a:ln>
                  <a:noFill/>
                </a:ln>
                <a:solidFill>
                  <a:srgbClr val="FF0000"/>
                </a:solidFill>
                <a:effectLst/>
                <a:uLnTx/>
                <a:uFillTx/>
                <a:latin typeface="Verdana"/>
                <a:ea typeface="+mn-ea"/>
                <a:cs typeface="+mn-cs"/>
              </a:rPr>
              <a:t> Election 2014</a:t>
            </a:r>
            <a:endParaRPr kumimoji="0" lang="en-US" sz="3200" b="1" i="0" u="none" strike="noStrike" kern="1200" cap="none" spc="0" normalizeH="0" baseline="0" noProof="0" dirty="0" smtClean="0">
              <a:ln>
                <a:noFill/>
              </a:ln>
              <a:solidFill>
                <a:srgbClr val="FF0000"/>
              </a:solidFill>
              <a:effectLst/>
              <a:uLnTx/>
              <a:uFillTx/>
              <a:latin typeface="Verdana"/>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Global Trends</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Hang </a:t>
            </a:r>
            <a:r>
              <a:rPr lang="en-US" dirty="0" err="1" smtClean="0"/>
              <a:t>Seng</a:t>
            </a:r>
            <a:r>
              <a:rPr lang="en-US" dirty="0" smtClean="0"/>
              <a:t> – 2014 </a:t>
            </a:r>
            <a:endParaRPr lang="en-US" dirty="0"/>
          </a:p>
        </p:txBody>
      </p:sp>
      <p:pic>
        <p:nvPicPr>
          <p:cNvPr id="4" name="Content Placeholder 3" descr="Hang Seng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6" name="Content Placeholder 3"/>
          <p:cNvSpPr txBox="1">
            <a:spLocks noGrp="1"/>
          </p:cNvSpPr>
          <p:nvPr>
            <p:ph idx="1"/>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Indian</a:t>
            </a:r>
            <a:r>
              <a:rPr kumimoji="0" lang="en-US" sz="3200" b="1" i="0" u="none" strike="noStrike" kern="1200" cap="none" spc="0" normalizeH="0" noProof="0" dirty="0" smtClean="0">
                <a:ln>
                  <a:noFill/>
                </a:ln>
                <a:solidFill>
                  <a:srgbClr val="FF0000"/>
                </a:solidFill>
                <a:effectLst/>
                <a:uLnTx/>
                <a:uFillTx/>
                <a:latin typeface="Verdana"/>
                <a:ea typeface="+mn-ea"/>
                <a:cs typeface="+mn-cs"/>
              </a:rPr>
              <a:t> Elections – 2004.</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b="1" baseline="0" dirty="0" smtClean="0">
                <a:solidFill>
                  <a:srgbClr val="FF0000"/>
                </a:solidFill>
                <a:latin typeface="Verdana"/>
              </a:rPr>
              <a:t>Black</a:t>
            </a:r>
            <a:r>
              <a:rPr lang="en-US" b="1" dirty="0" smtClean="0">
                <a:solidFill>
                  <a:srgbClr val="FF0000"/>
                </a:solidFill>
                <a:latin typeface="Verdana"/>
              </a:rPr>
              <a:t> Monday – 17</a:t>
            </a:r>
            <a:r>
              <a:rPr lang="en-US" b="1" baseline="30000" dirty="0" smtClean="0">
                <a:solidFill>
                  <a:srgbClr val="FF0000"/>
                </a:solidFill>
                <a:latin typeface="Verdana"/>
              </a:rPr>
              <a:t>th</a:t>
            </a:r>
            <a:r>
              <a:rPr lang="en-US" b="1" dirty="0" smtClean="0">
                <a:solidFill>
                  <a:srgbClr val="FF0000"/>
                </a:solidFill>
                <a:latin typeface="Verdana"/>
              </a:rPr>
              <a:t> May 2004</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Taiwan – 2014 </a:t>
            </a:r>
            <a:endParaRPr lang="en-US" dirty="0"/>
          </a:p>
        </p:txBody>
      </p:sp>
      <p:pic>
        <p:nvPicPr>
          <p:cNvPr id="4" name="Content Placeholder 3" descr="Taiwan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Nikkei – 2014 </a:t>
            </a:r>
            <a:endParaRPr lang="en-US" dirty="0"/>
          </a:p>
        </p:txBody>
      </p:sp>
      <p:pic>
        <p:nvPicPr>
          <p:cNvPr id="4" name="Content Placeholder 3" descr="Nikkei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Dow Jones – 2014</a:t>
            </a:r>
            <a:endParaRPr lang="en-US" dirty="0"/>
          </a:p>
        </p:txBody>
      </p:sp>
      <p:pic>
        <p:nvPicPr>
          <p:cNvPr id="4" name="Content Placeholder 3" descr="Dow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FTSE – 2014 </a:t>
            </a:r>
            <a:endParaRPr lang="en-US" dirty="0"/>
          </a:p>
        </p:txBody>
      </p:sp>
      <p:pic>
        <p:nvPicPr>
          <p:cNvPr id="4" name="Content Placeholder 3" descr="FTSE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CAC - 2014</a:t>
            </a:r>
            <a:endParaRPr lang="en-US" dirty="0"/>
          </a:p>
        </p:txBody>
      </p:sp>
      <p:pic>
        <p:nvPicPr>
          <p:cNvPr id="4" name="Content Placeholder 3" descr="Cac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DAX – 2014 </a:t>
            </a:r>
            <a:endParaRPr lang="en-US" dirty="0"/>
          </a:p>
        </p:txBody>
      </p:sp>
      <p:pic>
        <p:nvPicPr>
          <p:cNvPr id="4" name="Content Placeholder 3" descr="Dax 201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t>
            </a:r>
            <a:endParaRPr lang="en-US" dirty="0"/>
          </a:p>
        </p:txBody>
      </p:sp>
      <p:sp>
        <p:nvSpPr>
          <p:cNvPr id="3" name="Content Placeholder 2"/>
          <p:cNvSpPr>
            <a:spLocks noGrp="1"/>
          </p:cNvSpPr>
          <p:nvPr>
            <p:ph idx="1"/>
          </p:nvPr>
        </p:nvSpPr>
        <p:spPr/>
        <p:txBody>
          <a:bodyPr>
            <a:normAutofit/>
          </a:bodyPr>
          <a:lstStyle/>
          <a:p>
            <a:r>
              <a:rPr lang="en-US" dirty="0" smtClean="0"/>
              <a:t>US markets continues in a strong long term uptrend with intermittent corrections. It is actually a start of multi-year structural bull market. </a:t>
            </a:r>
          </a:p>
          <a:p>
            <a:r>
              <a:rPr lang="en-US" dirty="0" smtClean="0"/>
              <a:t>European Markets are close to turning around into long term </a:t>
            </a:r>
            <a:r>
              <a:rPr lang="en-US" dirty="0" err="1" smtClean="0"/>
              <a:t>uptrends</a:t>
            </a:r>
            <a:r>
              <a:rPr lang="en-US" dirty="0" smtClean="0"/>
              <a:t>. DAX is already in a structural bull market. </a:t>
            </a:r>
          </a:p>
          <a:p>
            <a:r>
              <a:rPr lang="en-US" dirty="0" smtClean="0"/>
              <a:t>Asian Markets on verge of a structural bull market which can start from any time between mid of 2014 to end of 2014.  </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Nifty – Trend in 2014 </a:t>
            </a:r>
            <a:endParaRPr lang="en-US" dirty="0"/>
          </a:p>
        </p:txBody>
      </p:sp>
      <p:pic>
        <p:nvPicPr>
          <p:cNvPr id="4" name="Content Placeholder 3" descr="RSI Nifty.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
        <p:nvSpPr>
          <p:cNvPr id="5" name="Rounded Rectangular Callout 4"/>
          <p:cNvSpPr/>
          <p:nvPr/>
        </p:nvSpPr>
        <p:spPr>
          <a:xfrm>
            <a:off x="0" y="5410200"/>
            <a:ext cx="2514600" cy="1447800"/>
          </a:xfrm>
          <a:prstGeom prst="wedgeRoundRectCallout">
            <a:avLst>
              <a:gd name="adj1" fmla="val 30352"/>
              <a:gd name="adj2" fmla="val -102001"/>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Nifty in new highs and RSI also breaking out.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Nifty  - Can it breakout ? </a:t>
            </a:r>
            <a:endParaRPr lang="en-US" dirty="0"/>
          </a:p>
        </p:txBody>
      </p:sp>
      <p:pic>
        <p:nvPicPr>
          <p:cNvPr id="4" name="Content Placeholder 3" descr="Nifty - HNS.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flipV="1">
            <a:off x="1905000" y="1600200"/>
            <a:ext cx="6477000" cy="1219200"/>
          </a:xfrm>
          <a:prstGeom prst="straightConnector1">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11" name="Down Arrow 10"/>
          <p:cNvSpPr/>
          <p:nvPr/>
        </p:nvSpPr>
        <p:spPr>
          <a:xfrm rot="19125059">
            <a:off x="2254435" y="1905579"/>
            <a:ext cx="533400" cy="798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rot="19125059">
            <a:off x="3626034" y="1676979"/>
            <a:ext cx="533400" cy="798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rot="19125059">
            <a:off x="5607235" y="1295979"/>
            <a:ext cx="533400" cy="798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19125059">
            <a:off x="6140635" y="1143579"/>
            <a:ext cx="533400" cy="798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rot="19125059">
            <a:off x="7283636" y="914978"/>
            <a:ext cx="533400" cy="798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629400" y="1981200"/>
            <a:ext cx="1676400" cy="381000"/>
          </a:xfrm>
          <a:prstGeom prst="straightConnector1">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943600" y="2895600"/>
            <a:ext cx="2743200" cy="1588"/>
          </a:xfrm>
          <a:prstGeom prst="straightConnector1">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24" name="Rounded Rectangular Callout 23"/>
          <p:cNvSpPr/>
          <p:nvPr/>
        </p:nvSpPr>
        <p:spPr>
          <a:xfrm>
            <a:off x="5943600" y="3962400"/>
            <a:ext cx="2514600" cy="1905000"/>
          </a:xfrm>
          <a:prstGeom prst="wedgeRoundRectCallout">
            <a:avLst>
              <a:gd name="adj1" fmla="val 33658"/>
              <a:gd name="adj2" fmla="val -153637"/>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Nifty can see a jump to 7000-7200 on a breakout above 6600 with pre-election polls etc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30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3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additive="base">
                                        <p:cTn id="47" dur="500" fill="hold"/>
                                        <p:tgtEl>
                                          <p:spTgt spid="24"/>
                                        </p:tgtEl>
                                        <p:attrNameLst>
                                          <p:attrName>ppt_x</p:attrName>
                                        </p:attrNameLst>
                                      </p:cBhvr>
                                      <p:tavLst>
                                        <p:tav tm="0">
                                          <p:val>
                                            <p:strVal val="#ppt_x"/>
                                          </p:val>
                                        </p:tav>
                                        <p:tav tm="100000">
                                          <p:val>
                                            <p:strVal val="#ppt_x"/>
                                          </p:val>
                                        </p:tav>
                                      </p:tavLst>
                                    </p:anim>
                                    <p:anim calcmode="lin" valueType="num">
                                      <p:cBhvr additive="base">
                                        <p:cTn id="4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2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Asian Markets Co-Relation</a:t>
            </a:r>
            <a:endParaRPr lang="en-US" dirty="0"/>
          </a:p>
        </p:txBody>
      </p:sp>
      <p:sp>
        <p:nvSpPr>
          <p:cNvPr id="3" name="Content Placeholder 2"/>
          <p:cNvSpPr>
            <a:spLocks noGrp="1"/>
          </p:cNvSpPr>
          <p:nvPr>
            <p:ph idx="1"/>
          </p:nvPr>
        </p:nvSpPr>
        <p:spPr/>
        <p:txBody>
          <a:bodyPr/>
          <a:lstStyle/>
          <a:p>
            <a:r>
              <a:rPr lang="en-US" dirty="0" smtClean="0"/>
              <a:t>Hang </a:t>
            </a:r>
            <a:r>
              <a:rPr lang="en-US" dirty="0" err="1" smtClean="0"/>
              <a:t>Seng</a:t>
            </a:r>
            <a:r>
              <a:rPr lang="en-US" dirty="0" smtClean="0"/>
              <a:t> is down 8-10% from recent peaks. Nifty is up 3% from recent peaks. </a:t>
            </a:r>
          </a:p>
          <a:p>
            <a:r>
              <a:rPr lang="en-US" dirty="0" smtClean="0"/>
              <a:t>A new structural bull market may need all Asian indices to scale up into breakouts. </a:t>
            </a:r>
          </a:p>
          <a:p>
            <a:r>
              <a:rPr lang="en-US" dirty="0" smtClean="0"/>
              <a:t>After a multi-year breakout we may not get into a long term bull market without a retest. </a:t>
            </a:r>
          </a:p>
          <a:p>
            <a:r>
              <a:rPr lang="en-US" dirty="0" smtClean="0"/>
              <a:t>Nifty may possibly test a zone of 7000-7200 in pre-election rally but that could be a time to book out given the volatility with Election Results.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Nifty –17</a:t>
            </a:r>
            <a:r>
              <a:rPr lang="en-US" sz="3200" baseline="30000" dirty="0" smtClean="0"/>
              <a:t>th</a:t>
            </a:r>
            <a:r>
              <a:rPr lang="en-US" sz="3200" dirty="0" smtClean="0"/>
              <a:t> May 2004 BJP loses Election</a:t>
            </a:r>
            <a:endParaRPr lang="en-US" sz="3200" dirty="0"/>
          </a:p>
        </p:txBody>
      </p:sp>
      <p:pic>
        <p:nvPicPr>
          <p:cNvPr id="8" name="Content Placeholder 7" descr="Nifty.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9" name="Straight Arrow Connector 8"/>
          <p:cNvCxnSpPr/>
          <p:nvPr/>
        </p:nvCxnSpPr>
        <p:spPr>
          <a:xfrm rot="16200000" flipH="1">
            <a:off x="3657600" y="3124200"/>
            <a:ext cx="19812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ular Callout 9"/>
          <p:cNvSpPr/>
          <p:nvPr/>
        </p:nvSpPr>
        <p:spPr>
          <a:xfrm>
            <a:off x="5867400" y="914400"/>
            <a:ext cx="1905000" cy="1219200"/>
          </a:xfrm>
          <a:prstGeom prst="wedgeRoundRectCallout">
            <a:avLst>
              <a:gd name="adj1" fmla="val -113284"/>
              <a:gd name="adj2" fmla="val 78143"/>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32%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11" name="Rounded Rectangular Callout 10"/>
          <p:cNvSpPr/>
          <p:nvPr/>
        </p:nvSpPr>
        <p:spPr>
          <a:xfrm>
            <a:off x="762000" y="5105400"/>
            <a:ext cx="2819400" cy="1524000"/>
          </a:xfrm>
          <a:prstGeom prst="wedgeRoundRectCallout">
            <a:avLst>
              <a:gd name="adj1" fmla="val 92881"/>
              <a:gd name="adj2" fmla="val -115039"/>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lvl="0" algn="ctr">
              <a:defRPr/>
            </a:pPr>
            <a:r>
              <a:rPr lang="en-US" kern="0" dirty="0" smtClean="0">
                <a:solidFill>
                  <a:sysClr val="windowText" lastClr="000000"/>
                </a:solidFill>
                <a:latin typeface="Verdana"/>
              </a:rPr>
              <a:t>Down 12% on 17th May 2004. Up 8% on 18</a:t>
            </a:r>
            <a:r>
              <a:rPr lang="en-US" kern="0" baseline="30000" dirty="0" smtClean="0">
                <a:solidFill>
                  <a:sysClr val="windowText" lastClr="000000"/>
                </a:solidFill>
                <a:latin typeface="Verdana"/>
              </a:rPr>
              <a:t>th</a:t>
            </a:r>
            <a:r>
              <a:rPr lang="en-US" kern="0" dirty="0" smtClean="0">
                <a:solidFill>
                  <a:sysClr val="windowText" lastClr="000000"/>
                </a:solidFill>
                <a:latin typeface="Verdana"/>
              </a:rPr>
              <a:t>  May .Also a bottom for long term. </a:t>
            </a:r>
          </a:p>
        </p:txBody>
      </p:sp>
      <p:sp>
        <p:nvSpPr>
          <p:cNvPr id="13" name="Rounded Rectangular Callout 12"/>
          <p:cNvSpPr/>
          <p:nvPr/>
        </p:nvSpPr>
        <p:spPr>
          <a:xfrm>
            <a:off x="5943600" y="5181600"/>
            <a:ext cx="1905000" cy="1219200"/>
          </a:xfrm>
          <a:prstGeom prst="wedgeRoundRectCallout">
            <a:avLst>
              <a:gd name="adj1" fmla="val -103102"/>
              <a:gd name="adj2" fmla="val -153675"/>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24% from peak as per closing of 18</a:t>
            </a:r>
            <a:r>
              <a:rPr lang="en-US" kern="0" baseline="30000" dirty="0" smtClean="0">
                <a:solidFill>
                  <a:sysClr val="windowText" lastClr="000000"/>
                </a:solidFill>
                <a:latin typeface="Verdana"/>
              </a:rPr>
              <a:t>th</a:t>
            </a:r>
            <a:r>
              <a:rPr lang="en-US" kern="0" dirty="0" smtClean="0">
                <a:solidFill>
                  <a:sysClr val="windowText" lastClr="000000"/>
                </a:solidFill>
                <a:latin typeface="Verdana"/>
              </a:rPr>
              <a:t> 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3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Nifty – Election Possibilities </a:t>
            </a:r>
            <a:endParaRPr lang="en-US" dirty="0"/>
          </a:p>
        </p:txBody>
      </p:sp>
      <p:sp>
        <p:nvSpPr>
          <p:cNvPr id="3" name="Content Placeholder 2"/>
          <p:cNvSpPr>
            <a:spLocks noGrp="1"/>
          </p:cNvSpPr>
          <p:nvPr>
            <p:ph idx="1"/>
          </p:nvPr>
        </p:nvSpPr>
        <p:spPr/>
        <p:txBody>
          <a:bodyPr/>
          <a:lstStyle/>
          <a:p>
            <a:pPr>
              <a:buNone/>
            </a:pPr>
            <a:r>
              <a:rPr lang="en-US" dirty="0" smtClean="0"/>
              <a:t>-&gt; In case of a breakout without global support pre-election to 7000-7200 is a good zone to book profits. </a:t>
            </a:r>
          </a:p>
          <a:p>
            <a:pPr>
              <a:buNone/>
            </a:pPr>
            <a:r>
              <a:rPr lang="en-US" dirty="0" smtClean="0"/>
              <a:t>-&gt; The recent lows at 5900 become an important support levels for any further corrections. Dips to 5900-6200 become a buy. </a:t>
            </a:r>
          </a:p>
          <a:p>
            <a:pPr>
              <a:buNone/>
            </a:pPr>
            <a:r>
              <a:rPr lang="en-US" dirty="0" smtClean="0"/>
              <a:t>-&gt; Essentially with a not so supportive </a:t>
            </a:r>
            <a:r>
              <a:rPr lang="en-US" dirty="0" err="1" smtClean="0"/>
              <a:t>asian</a:t>
            </a:r>
            <a:r>
              <a:rPr lang="en-US" dirty="0" smtClean="0"/>
              <a:t> and global markets we need to be cautious and focus on midcaps as they tend to outperform irrespective of outcome of elections ( See the next slide) </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CNX MIDCAP AND NIFTY </a:t>
            </a:r>
            <a:endParaRPr lang="en-US" dirty="0"/>
          </a:p>
        </p:txBody>
      </p:sp>
      <p:pic>
        <p:nvPicPr>
          <p:cNvPr id="4" name="Picture 3" descr="CNX Midcap 2009.png"/>
          <p:cNvPicPr>
            <a:picLocks noChangeAspect="1"/>
          </p:cNvPicPr>
          <p:nvPr/>
        </p:nvPicPr>
        <p:blipFill>
          <a:blip r:embed="rId2"/>
          <a:stretch>
            <a:fillRect/>
          </a:stretch>
        </p:blipFill>
        <p:spPr>
          <a:xfrm>
            <a:off x="0" y="1252728"/>
            <a:ext cx="9144000" cy="4352544"/>
          </a:xfrm>
          <a:prstGeom prst="rect">
            <a:avLst/>
          </a:prstGeom>
          <a:ln w="19050">
            <a:solidFill>
              <a:schemeClr val="tx1"/>
            </a:solidFill>
          </a:ln>
        </p:spPr>
      </p:pic>
      <p:cxnSp>
        <p:nvCxnSpPr>
          <p:cNvPr id="5" name="Straight Arrow Connector 4"/>
          <p:cNvCxnSpPr/>
          <p:nvPr/>
        </p:nvCxnSpPr>
        <p:spPr>
          <a:xfrm rot="5400000" flipH="1" flipV="1">
            <a:off x="2705100" y="4381500"/>
            <a:ext cx="1066800"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ular Callout 8"/>
          <p:cNvSpPr/>
          <p:nvPr/>
        </p:nvSpPr>
        <p:spPr>
          <a:xfrm>
            <a:off x="0" y="5257800"/>
            <a:ext cx="2514600" cy="1600200"/>
          </a:xfrm>
          <a:prstGeom prst="wedgeRoundRectCallout">
            <a:avLst>
              <a:gd name="adj1" fmla="val 65614"/>
              <a:gd name="adj2" fmla="val -55248"/>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CNX</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Midcap was up 42% pre-election. Underperformed Nifty which was up 46%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10" name="Straight Arrow Connector 9"/>
          <p:cNvCxnSpPr/>
          <p:nvPr/>
        </p:nvCxnSpPr>
        <p:spPr>
          <a:xfrm flipV="1">
            <a:off x="3733800" y="1371600"/>
            <a:ext cx="4953000" cy="2819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Rounded Rectangular Callout 11"/>
          <p:cNvSpPr/>
          <p:nvPr/>
        </p:nvSpPr>
        <p:spPr>
          <a:xfrm>
            <a:off x="2743200" y="1295400"/>
            <a:ext cx="2514600" cy="1447800"/>
          </a:xfrm>
          <a:prstGeom prst="wedgeRoundRectCallout">
            <a:avLst>
              <a:gd name="adj1" fmla="val 174705"/>
              <a:gd name="adj2" fmla="val -4107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CNX</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Midcap 111% rise against 46% </a:t>
            </a:r>
            <a:r>
              <a:rPr lang="en-US" kern="0" dirty="0" smtClean="0">
                <a:solidFill>
                  <a:sysClr val="windowText" lastClr="000000"/>
                </a:solidFill>
                <a:latin typeface="Verdana"/>
              </a:rPr>
              <a:t>of Nifty ( 4323 to 6300 )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cxnSp>
        <p:nvCxnSpPr>
          <p:cNvPr id="13" name="Straight Arrow Connector 12"/>
          <p:cNvCxnSpPr/>
          <p:nvPr/>
        </p:nvCxnSpPr>
        <p:spPr>
          <a:xfrm rot="5400000" flipH="1" flipV="1">
            <a:off x="3048000" y="3733800"/>
            <a:ext cx="6858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ular Callout 14"/>
          <p:cNvSpPr/>
          <p:nvPr/>
        </p:nvSpPr>
        <p:spPr>
          <a:xfrm>
            <a:off x="381000" y="2514600"/>
            <a:ext cx="2209800" cy="762000"/>
          </a:xfrm>
          <a:prstGeom prst="wedgeRoundRectCallout">
            <a:avLst>
              <a:gd name="adj1" fmla="val 77602"/>
              <a:gd name="adj2" fmla="val 10215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Up 24% post election</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3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linds(horizontal)">
                                      <p:cBhvr>
                                        <p:cTn id="29" dur="30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Verdana"/>
              </a:rPr>
              <a:t>Post Election Opportunities </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In</a:t>
            </a:r>
            <a:r>
              <a:rPr kumimoji="0" lang="en-US" sz="3200" b="1" i="0" u="none" strike="noStrike" kern="1200" cap="none" spc="0" normalizeH="0" noProof="0" dirty="0" smtClean="0">
                <a:ln>
                  <a:noFill/>
                </a:ln>
                <a:solidFill>
                  <a:srgbClr val="FF0000"/>
                </a:solidFill>
                <a:effectLst/>
                <a:uLnTx/>
                <a:uFillTx/>
                <a:latin typeface="Verdana"/>
                <a:ea typeface="+mn-ea"/>
                <a:cs typeface="+mn-cs"/>
              </a:rPr>
              <a:t> 2004/2009 </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dirty="0" smtClean="0"/>
              <a:t>Nifty 2004 – Retraces 50% of the move to give entry </a:t>
            </a:r>
            <a:endParaRPr lang="en-US" dirty="0"/>
          </a:p>
        </p:txBody>
      </p:sp>
      <p:pic>
        <p:nvPicPr>
          <p:cNvPr id="4" name="Content Placeholder 3" descr="Post Election 2004.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5400000" flipH="1" flipV="1">
            <a:off x="2171700" y="4457700"/>
            <a:ext cx="1447800" cy="152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743200" y="3810000"/>
            <a:ext cx="609600" cy="1588"/>
          </a:xfrm>
          <a:prstGeom prst="straightConnector1">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200400" y="4648200"/>
            <a:ext cx="609600" cy="1588"/>
          </a:xfrm>
          <a:prstGeom prst="straightConnector1">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2743200" y="1295400"/>
            <a:ext cx="2514600" cy="1447800"/>
          </a:xfrm>
          <a:prstGeom prst="wedgeRoundRectCallout">
            <a:avLst>
              <a:gd name="adj1" fmla="val -35763"/>
              <a:gd name="adj2" fmla="val 10533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Nifty gives an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Entry point to both post the event jump/dump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15" name="Down Arrow 14"/>
          <p:cNvSpPr/>
          <p:nvPr/>
        </p:nvSpPr>
        <p:spPr>
          <a:xfrm rot="7270607">
            <a:off x="3866052" y="4556596"/>
            <a:ext cx="235968" cy="798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3283539">
            <a:off x="3470129" y="3124124"/>
            <a:ext cx="211852" cy="770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ular Callout 16"/>
          <p:cNvSpPr/>
          <p:nvPr/>
        </p:nvSpPr>
        <p:spPr>
          <a:xfrm>
            <a:off x="5943600" y="3657600"/>
            <a:ext cx="2514600" cy="1447800"/>
          </a:xfrm>
          <a:prstGeom prst="wedgeRoundRectCallout">
            <a:avLst>
              <a:gd name="adj1" fmla="val -125570"/>
              <a:gd name="adj2" fmla="val 14427"/>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The dip post election becomes a bottom for a very long time to come.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3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3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ppt_x"/>
                                          </p:val>
                                        </p:tav>
                                        <p:tav tm="100000">
                                          <p:val>
                                            <p:strVal val="#ppt_x"/>
                                          </p:val>
                                        </p:tav>
                                      </p:tavLst>
                                    </p:anim>
                                    <p:anim calcmode="lin" valueType="num">
                                      <p:cBhvr additive="base">
                                        <p:cTn id="3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en-US" sz="3200" dirty="0" smtClean="0"/>
              <a:t>Nifty 2009 – Gives an opportunity retraces 60% of the move. </a:t>
            </a:r>
            <a:endParaRPr lang="en-US" sz="3200" dirty="0"/>
          </a:p>
        </p:txBody>
      </p:sp>
      <p:pic>
        <p:nvPicPr>
          <p:cNvPr id="4" name="Content Placeholder 3" descr="Post Election 2009.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a:off x="3581400" y="3810000"/>
            <a:ext cx="609600" cy="1588"/>
          </a:xfrm>
          <a:prstGeom prst="straightConnector1">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609600" y="5257800"/>
            <a:ext cx="2514600" cy="1447800"/>
          </a:xfrm>
          <a:prstGeom prst="wedgeRoundRectCallout">
            <a:avLst>
              <a:gd name="adj1" fmla="val 75533"/>
              <a:gd name="adj2" fmla="val -145381"/>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Nifty</a:t>
            </a:r>
            <a:r>
              <a:rPr kumimoji="0" lang="en-US" sz="1800" b="0" i="0" u="none" strike="noStrike" kern="0" cap="none" spc="0" normalizeH="0" noProof="0" dirty="0" smtClean="0">
                <a:ln>
                  <a:noFill/>
                </a:ln>
                <a:solidFill>
                  <a:sysClr val="windowText" lastClr="000000"/>
                </a:solidFill>
                <a:effectLst/>
                <a:uLnTx/>
                <a:uFillTx/>
                <a:latin typeface="Verdana"/>
                <a:ea typeface="+mn-ea"/>
                <a:cs typeface="+mn-cs"/>
              </a:rPr>
              <a:t> gives an entry point. Retraces 60% of the post election move.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7" name="Rounded Rectangular Callout 6"/>
          <p:cNvSpPr/>
          <p:nvPr/>
        </p:nvSpPr>
        <p:spPr>
          <a:xfrm>
            <a:off x="5943600" y="3657600"/>
            <a:ext cx="2667000" cy="1905000"/>
          </a:xfrm>
          <a:prstGeom prst="wedgeRoundRectCallout">
            <a:avLst>
              <a:gd name="adj1" fmla="val -116204"/>
              <a:gd name="adj2" fmla="val -41075"/>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The dip post election becomes a bottom for a very long time to come. We have </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Still not seen 4000 Nifty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Strategy should be to get out at a pre-election rally if it comes. </a:t>
            </a:r>
          </a:p>
          <a:p>
            <a:endParaRPr lang="en-US" sz="2400" dirty="0" smtClean="0"/>
          </a:p>
          <a:p>
            <a:r>
              <a:rPr lang="en-US" sz="2400" dirty="0" smtClean="0"/>
              <a:t>The best opportunity comes when the euphoria or the pessimism dies down over the next 3 months. </a:t>
            </a:r>
          </a:p>
          <a:p>
            <a:endParaRPr lang="en-US" sz="2400" dirty="0" smtClean="0"/>
          </a:p>
          <a:p>
            <a:r>
              <a:rPr lang="en-US" sz="2400" dirty="0" smtClean="0"/>
              <a:t>The bottom made in that period could be an important bottom for very long period of time. </a:t>
            </a:r>
          </a:p>
          <a:p>
            <a:endParaRPr lang="en-US" sz="2400" dirty="0" smtClean="0"/>
          </a:p>
          <a:p>
            <a:r>
              <a:rPr lang="en-US" sz="2400" dirty="0" smtClean="0"/>
              <a:t>The trends are set post elections for a meaningful rally whether the government performs or does not. </a:t>
            </a:r>
          </a:p>
          <a:p>
            <a:pPr>
              <a:buNone/>
            </a:pPr>
            <a:endParaRPr lang="en-US" sz="2400" dirty="0" smtClean="0"/>
          </a:p>
          <a:p>
            <a:r>
              <a:rPr lang="en-US" sz="2400" dirty="0" smtClean="0"/>
              <a:t>Also we find no co-relation to the Election results but more so with the global market trends. .</a:t>
            </a:r>
          </a:p>
          <a:p>
            <a:pPr>
              <a:buNone/>
            </a:pPr>
            <a:endParaRPr lang="en-US" sz="2400" dirty="0" smtClean="0"/>
          </a:p>
          <a:p>
            <a:r>
              <a:rPr lang="en-US" sz="2400" dirty="0" smtClean="0"/>
              <a:t>As of now the global trends are not conducive like 2009 so better be cautious at levels of 7000 or higher. </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Sector Leadership</a:t>
            </a:r>
            <a:r>
              <a:rPr kumimoji="0" lang="en-US" sz="3200" b="1" i="0" u="none" strike="noStrike" kern="1200" cap="none" spc="0" normalizeH="0" noProof="0" dirty="0" smtClean="0">
                <a:ln>
                  <a:noFill/>
                </a:ln>
                <a:solidFill>
                  <a:srgbClr val="FF0000"/>
                </a:solidFill>
                <a:effectLst/>
                <a:uLnTx/>
                <a:uFillTx/>
                <a:latin typeface="Verdana"/>
                <a:ea typeface="+mn-ea"/>
                <a:cs typeface="+mn-cs"/>
              </a:rPr>
              <a:t>- Last 5 years </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Sectoral</a:t>
            </a:r>
            <a:r>
              <a:rPr lang="en-US" dirty="0" smtClean="0"/>
              <a:t> View. </a:t>
            </a:r>
            <a:endParaRPr lang="en-US" dirty="0"/>
          </a:p>
        </p:txBody>
      </p:sp>
      <p:sp>
        <p:nvSpPr>
          <p:cNvPr id="3" name="Content Placeholder 2"/>
          <p:cNvSpPr>
            <a:spLocks noGrp="1"/>
          </p:cNvSpPr>
          <p:nvPr>
            <p:ph idx="1"/>
          </p:nvPr>
        </p:nvSpPr>
        <p:spPr/>
        <p:txBody>
          <a:bodyPr>
            <a:normAutofit/>
          </a:bodyPr>
          <a:lstStyle/>
          <a:p>
            <a:r>
              <a:rPr lang="en-US" sz="2400" dirty="0" smtClean="0"/>
              <a:t>One of the classical beliefs of Technical Analysis is to follow the trend and leaders. </a:t>
            </a:r>
          </a:p>
          <a:p>
            <a:endParaRPr lang="en-US" sz="2400" dirty="0" smtClean="0"/>
          </a:p>
          <a:p>
            <a:r>
              <a:rPr lang="en-US" sz="2400" dirty="0" smtClean="0"/>
              <a:t>So any sector which crosses 3/5/10/20 year high is the first signal of leadership. </a:t>
            </a:r>
          </a:p>
          <a:p>
            <a:endParaRPr lang="en-US" sz="2400" dirty="0" smtClean="0"/>
          </a:p>
          <a:p>
            <a:r>
              <a:rPr lang="en-US" sz="2400" dirty="0" smtClean="0"/>
              <a:t>Buying low is not the best option for supernormal returns. </a:t>
            </a:r>
          </a:p>
          <a:p>
            <a:endParaRPr lang="en-US" sz="2400" dirty="0" smtClean="0"/>
          </a:p>
          <a:p>
            <a:r>
              <a:rPr lang="en-US" sz="2400" dirty="0" smtClean="0"/>
              <a:t>Buying new highs is the way to go. </a:t>
            </a:r>
          </a:p>
          <a:p>
            <a:endParaRPr lang="en-US" sz="2400" dirty="0" smtClean="0"/>
          </a:p>
          <a:p>
            <a:r>
              <a:rPr lang="en-US" sz="2400" dirty="0" smtClean="0"/>
              <a:t>Lets look at the leaders ( FMCG/Healthcare) of 5 years and we notice similar characteristics. Although signals came at different times. </a:t>
            </a:r>
            <a:endParaRPr lang="en-US" sz="2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BSE Healthcare – End 2010 </a:t>
            </a:r>
            <a:endParaRPr lang="en-US" dirty="0"/>
          </a:p>
        </p:txBody>
      </p:sp>
      <p:pic>
        <p:nvPicPr>
          <p:cNvPr id="4" name="Content Placeholder 3" descr="BSE Healthcare.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BSE FMCG – Middle of 2009</a:t>
            </a:r>
            <a:endParaRPr lang="en-US" dirty="0"/>
          </a:p>
        </p:txBody>
      </p:sp>
      <p:pic>
        <p:nvPicPr>
          <p:cNvPr id="4" name="Content Placeholder 3" descr="bse fmCG.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
        <p:nvSpPr>
          <p:cNvPr id="5" name="Rounded Rectangular Callout 4"/>
          <p:cNvSpPr/>
          <p:nvPr/>
        </p:nvSpPr>
        <p:spPr>
          <a:xfrm>
            <a:off x="4876800" y="4343400"/>
            <a:ext cx="2667000" cy="609600"/>
          </a:xfrm>
          <a:prstGeom prst="wedgeRoundRectCallout">
            <a:avLst>
              <a:gd name="adj1" fmla="val -33275"/>
              <a:gd name="adj2" fmla="val -58824"/>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Verdana"/>
                <a:ea typeface="+mn-ea"/>
                <a:cs typeface="+mn-cs"/>
              </a:rPr>
              <a:t>Middle of 2009. HUL broke 12 yr highs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5"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U S Markets – 17</a:t>
            </a:r>
            <a:r>
              <a:rPr kumimoji="0" lang="en-US" sz="3200" b="1" i="0" u="none" strike="noStrike" kern="1200" cap="none" spc="0" normalizeH="0" baseline="30000" noProof="0" dirty="0" smtClean="0">
                <a:ln>
                  <a:noFill/>
                </a:ln>
                <a:solidFill>
                  <a:srgbClr val="FF0000"/>
                </a:solidFill>
                <a:effectLst/>
                <a:uLnTx/>
                <a:uFillTx/>
                <a:latin typeface="Verdana"/>
                <a:ea typeface="+mn-ea"/>
                <a:cs typeface="+mn-cs"/>
              </a:rPr>
              <a:t>th</a:t>
            </a: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 May 2004</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Sector Leadership</a:t>
            </a:r>
            <a:r>
              <a:rPr kumimoji="0" lang="en-US" sz="3200" b="1" i="0" u="none" strike="noStrike" kern="1200" cap="none" spc="0" normalizeH="0" noProof="0" dirty="0" smtClean="0">
                <a:ln>
                  <a:noFill/>
                </a:ln>
                <a:solidFill>
                  <a:srgbClr val="FF0000"/>
                </a:solidFill>
                <a:effectLst/>
                <a:uLnTx/>
                <a:uFillTx/>
                <a:latin typeface="Verdana"/>
                <a:ea typeface="+mn-ea"/>
                <a:cs typeface="+mn-cs"/>
              </a:rPr>
              <a:t>- Probable for Next 5 years? </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100" dirty="0" smtClean="0"/>
              <a:t>BSE IT – Has already lead the index </a:t>
            </a:r>
            <a:r>
              <a:rPr lang="en-US" sz="2700" dirty="0" smtClean="0"/>
              <a:t>recently but a 15 year high cross implies more to come </a:t>
            </a:r>
            <a:endParaRPr lang="en-US" dirty="0"/>
          </a:p>
        </p:txBody>
      </p:sp>
      <p:pic>
        <p:nvPicPr>
          <p:cNvPr id="4" name="Content Placeholder 3" descr="BSE IT.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1066800"/>
          </a:xfrm>
        </p:spPr>
        <p:txBody>
          <a:bodyPr>
            <a:normAutofit fontScale="90000"/>
          </a:bodyPr>
          <a:lstStyle/>
          <a:p>
            <a:r>
              <a:rPr lang="en-US" dirty="0" smtClean="0"/>
              <a:t>BSE OIL and GAS – If can breakout 9500 will be a 3-5 year high</a:t>
            </a:r>
            <a:endParaRPr lang="en-US" dirty="0"/>
          </a:p>
        </p:txBody>
      </p:sp>
      <p:pic>
        <p:nvPicPr>
          <p:cNvPr id="4" name="Content Placeholder 3" descr="Oil and Gas.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err="1" smtClean="0"/>
              <a:t>Bse</a:t>
            </a:r>
            <a:r>
              <a:rPr lang="en-US" dirty="0" smtClean="0"/>
              <a:t> Capital Goods – Close to breaking out above 3 year highs. </a:t>
            </a:r>
            <a:endParaRPr lang="en-US" dirty="0"/>
          </a:p>
        </p:txBody>
      </p:sp>
      <p:pic>
        <p:nvPicPr>
          <p:cNvPr id="4" name="Content Placeholder 3" descr="Capital Goods.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Midcap/</a:t>
            </a:r>
            <a:r>
              <a:rPr kumimoji="0" lang="en-US" sz="3200" b="1" i="0" u="none" strike="noStrike" kern="1200" cap="none" spc="0" normalizeH="0" baseline="0" noProof="0" dirty="0" err="1" smtClean="0">
                <a:ln>
                  <a:noFill/>
                </a:ln>
                <a:solidFill>
                  <a:srgbClr val="FF0000"/>
                </a:solidFill>
                <a:effectLst/>
                <a:uLnTx/>
                <a:uFillTx/>
                <a:latin typeface="Verdana"/>
                <a:ea typeface="+mn-ea"/>
                <a:cs typeface="+mn-cs"/>
              </a:rPr>
              <a:t>Smallcaps</a:t>
            </a:r>
            <a:r>
              <a:rPr kumimoji="0" lang="en-US" sz="3200" b="1" i="0" u="none" strike="noStrike" kern="1200" cap="none" spc="0" normalizeH="0" noProof="0" dirty="0" smtClean="0">
                <a:ln>
                  <a:noFill/>
                </a:ln>
                <a:solidFill>
                  <a:srgbClr val="FF0000"/>
                </a:solidFill>
                <a:effectLst/>
                <a:uLnTx/>
                <a:uFillTx/>
                <a:latin typeface="Verdana"/>
                <a:ea typeface="+mn-ea"/>
                <a:cs typeface="+mn-cs"/>
              </a:rPr>
              <a:t> Confirm Worst is Over and a Start of a Bull Market. </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1066800"/>
          </a:xfrm>
        </p:spPr>
        <p:txBody>
          <a:bodyPr>
            <a:normAutofit fontScale="90000"/>
          </a:bodyPr>
          <a:lstStyle/>
          <a:p>
            <a:r>
              <a:rPr lang="en-US" dirty="0" smtClean="0"/>
              <a:t>BSE Midcap Index – Crossing new highs post double Bottom </a:t>
            </a:r>
            <a:endParaRPr lang="en-US" dirty="0"/>
          </a:p>
        </p:txBody>
      </p:sp>
      <p:pic>
        <p:nvPicPr>
          <p:cNvPr id="6" name="Content Placeholder 5" descr="Bse Midcap.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1066800"/>
          </a:xfrm>
        </p:spPr>
        <p:txBody>
          <a:bodyPr>
            <a:normAutofit fontScale="90000"/>
          </a:bodyPr>
          <a:lstStyle/>
          <a:p>
            <a:r>
              <a:rPr lang="en-US" dirty="0" smtClean="0"/>
              <a:t>BSE </a:t>
            </a:r>
            <a:r>
              <a:rPr lang="en-US" dirty="0" err="1" smtClean="0"/>
              <a:t>Smallcap</a:t>
            </a:r>
            <a:r>
              <a:rPr lang="en-US" dirty="0" smtClean="0"/>
              <a:t> – The worst is over and </a:t>
            </a:r>
            <a:br>
              <a:rPr lang="en-US" dirty="0" smtClean="0"/>
            </a:br>
            <a:r>
              <a:rPr lang="en-US" dirty="0" smtClean="0"/>
              <a:t>a bull market has started already </a:t>
            </a:r>
            <a:endParaRPr lang="en-US" dirty="0"/>
          </a:p>
        </p:txBody>
      </p:sp>
      <p:pic>
        <p:nvPicPr>
          <p:cNvPr id="4" name="Content Placeholder 3" descr="BSE Smallcap.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The Chart which will confirm a Structural Bull Market </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990600"/>
          </a:xfrm>
        </p:spPr>
        <p:txBody>
          <a:bodyPr>
            <a:normAutofit fontScale="90000"/>
          </a:bodyPr>
          <a:lstStyle/>
          <a:p>
            <a:r>
              <a:rPr lang="en-US" dirty="0" smtClean="0"/>
              <a:t>BSE DOLLEX – Yet to cross 3 year highs. </a:t>
            </a:r>
            <a:br>
              <a:rPr lang="en-US" dirty="0" smtClean="0"/>
            </a:br>
            <a:r>
              <a:rPr lang="en-US" dirty="0" smtClean="0"/>
              <a:t>Still 6-7% away </a:t>
            </a:r>
            <a:endParaRPr lang="en-US" dirty="0"/>
          </a:p>
        </p:txBody>
      </p:sp>
      <p:pic>
        <p:nvPicPr>
          <p:cNvPr id="4" name="Content Placeholder 3" descr="dollex 30.png"/>
          <p:cNvPicPr>
            <a:picLocks noGrp="1" noChangeAspect="1"/>
          </p:cNvPicPr>
          <p:nvPr>
            <p:ph idx="1"/>
          </p:nvPr>
        </p:nvPicPr>
        <p:blipFill>
          <a:blip r:embed="rId2"/>
          <a:stretch>
            <a:fillRect/>
          </a:stretch>
        </p:blipFill>
        <p:spPr>
          <a:xfrm>
            <a:off x="0" y="1328928"/>
            <a:ext cx="9144000" cy="4352544"/>
          </a:xfrm>
          <a:ln w="19050">
            <a:solidFill>
              <a:schemeClr val="tx1"/>
            </a:solidFill>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Dow</a:t>
            </a:r>
            <a:r>
              <a:rPr kumimoji="0" lang="en-US" sz="3200" b="1" i="0" u="none" strike="noStrike" kern="1200" cap="none" spc="0" normalizeH="0" noProof="0" dirty="0" smtClean="0">
                <a:ln>
                  <a:noFill/>
                </a:ln>
                <a:solidFill>
                  <a:srgbClr val="FF0000"/>
                </a:solidFill>
                <a:effectLst/>
                <a:uLnTx/>
                <a:uFillTx/>
                <a:latin typeface="Verdana"/>
                <a:ea typeface="+mn-ea"/>
                <a:cs typeface="+mn-cs"/>
              </a:rPr>
              <a:t> Jones and Sensex</a:t>
            </a:r>
            <a:endParaRPr kumimoji="0" lang="en-US" sz="3200" b="1" i="0" u="none" strike="noStrike" kern="1200" cap="none" spc="0" normalizeH="0" baseline="0" noProof="0" dirty="0" smtClean="0">
              <a:ln>
                <a:noFill/>
              </a:ln>
              <a:solidFill>
                <a:srgbClr val="FF0000"/>
              </a:solidFill>
              <a:effectLst/>
              <a:uLnTx/>
              <a:uFillTx/>
              <a:latin typeface="Verdana"/>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Long Term Technical</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Verdana"/>
              </a:rPr>
              <a:t>Targets at 32k/77k</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Dow Jones in April-May 2004</a:t>
            </a:r>
            <a:endParaRPr lang="en-US" dirty="0"/>
          </a:p>
        </p:txBody>
      </p:sp>
      <p:pic>
        <p:nvPicPr>
          <p:cNvPr id="4" name="Content Placeholder 3" descr="Dow Jones.png"/>
          <p:cNvPicPr>
            <a:picLocks noGrp="1" noChangeAspect="1"/>
          </p:cNvPicPr>
          <p:nvPr>
            <p:ph idx="1"/>
          </p:nvPr>
        </p:nvPicPr>
        <p:blipFill>
          <a:blip r:embed="rId2"/>
          <a:stretch>
            <a:fillRect/>
          </a:stretch>
        </p:blipFill>
        <p:spPr>
          <a:xfrm>
            <a:off x="0" y="1438656"/>
            <a:ext cx="9144000" cy="4133088"/>
          </a:xfrm>
          <a:ln w="19050">
            <a:solidFill>
              <a:schemeClr val="tx1"/>
            </a:solidFill>
          </a:ln>
        </p:spPr>
      </p:pic>
      <p:cxnSp>
        <p:nvCxnSpPr>
          <p:cNvPr id="11" name="Straight Arrow Connector 10"/>
          <p:cNvCxnSpPr/>
          <p:nvPr/>
        </p:nvCxnSpPr>
        <p:spPr>
          <a:xfrm rot="16200000" flipH="1">
            <a:off x="2324100" y="3238500"/>
            <a:ext cx="1676400"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ounded Rectangular Callout 15"/>
          <p:cNvSpPr/>
          <p:nvPr/>
        </p:nvSpPr>
        <p:spPr>
          <a:xfrm>
            <a:off x="4267200" y="1295400"/>
            <a:ext cx="1905000" cy="1219200"/>
          </a:xfrm>
          <a:prstGeom prst="wedgeRoundRectCallout">
            <a:avLst>
              <a:gd name="adj1" fmla="val -104557"/>
              <a:gd name="adj2" fmla="val 65643"/>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6.8%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18" name="Rounded Rectangular Callout 17"/>
          <p:cNvSpPr/>
          <p:nvPr/>
        </p:nvSpPr>
        <p:spPr>
          <a:xfrm>
            <a:off x="1752600" y="5334000"/>
            <a:ext cx="2286000" cy="1219200"/>
          </a:xfrm>
          <a:prstGeom prst="wedgeRoundRectCallout">
            <a:avLst>
              <a:gd name="adj1" fmla="val 30474"/>
              <a:gd name="adj2" fmla="val -133221"/>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 on 17th May 2004. Also a bottom for short term. </a:t>
            </a:r>
          </a:p>
        </p:txBody>
      </p:sp>
      <p:cxnSp>
        <p:nvCxnSpPr>
          <p:cNvPr id="20" name="Straight Connector 19"/>
          <p:cNvCxnSpPr/>
          <p:nvPr/>
        </p:nvCxnSpPr>
        <p:spPr>
          <a:xfrm>
            <a:off x="3505200" y="4267200"/>
            <a:ext cx="3581400" cy="457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Rounded Rectangular Callout 20"/>
          <p:cNvSpPr/>
          <p:nvPr/>
        </p:nvSpPr>
        <p:spPr>
          <a:xfrm>
            <a:off x="5943600" y="5181600"/>
            <a:ext cx="1905000" cy="1219200"/>
          </a:xfrm>
          <a:prstGeom prst="wedgeRoundRectCallout">
            <a:avLst>
              <a:gd name="adj1" fmla="val -86375"/>
              <a:gd name="adj2" fmla="val -99130"/>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Bottom made in 1-2% of the bottom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3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ppt_x"/>
                                          </p:val>
                                        </p:tav>
                                        <p:tav tm="100000">
                                          <p:val>
                                            <p:strVal val="#ppt_x"/>
                                          </p:val>
                                        </p:tav>
                                      </p:tavLst>
                                    </p:anim>
                                    <p:anim calcmode="lin" valueType="num">
                                      <p:cBhvr additive="base">
                                        <p:cTn id="1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additive="base">
                                        <p:cTn id="18" dur="500" fill="hold"/>
                                        <p:tgtEl>
                                          <p:spTgt spid="18"/>
                                        </p:tgtEl>
                                        <p:attrNameLst>
                                          <p:attrName>ppt_x</p:attrName>
                                        </p:attrNameLst>
                                      </p:cBhvr>
                                      <p:tavLst>
                                        <p:tav tm="0">
                                          <p:val>
                                            <p:strVal val="#ppt_x"/>
                                          </p:val>
                                        </p:tav>
                                        <p:tav tm="100000">
                                          <p:val>
                                            <p:strVal val="#ppt_x"/>
                                          </p:val>
                                        </p:tav>
                                      </p:tavLst>
                                    </p:anim>
                                    <p:anim calcmode="lin" valueType="num">
                                      <p:cBhvr additive="base">
                                        <p:cTn id="1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linds(horizontal)">
                                      <p:cBhvr>
                                        <p:cTn id="24" dur="30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ppt_x"/>
                                          </p:val>
                                        </p:tav>
                                        <p:tav tm="100000">
                                          <p:val>
                                            <p:strVal val="#ppt_x"/>
                                          </p:val>
                                        </p:tav>
                                      </p:tavLst>
                                    </p:anim>
                                    <p:anim calcmode="lin" valueType="num">
                                      <p:cBhvr additive="base">
                                        <p:cTn id="3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21"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990600"/>
          </a:xfrm>
        </p:spPr>
        <p:txBody>
          <a:bodyPr>
            <a:noAutofit/>
          </a:bodyPr>
          <a:lstStyle/>
          <a:p>
            <a:r>
              <a:rPr lang="en-US" sz="3200" dirty="0" smtClean="0"/>
              <a:t>Sensex – Its never been Better for equities in Last 10 -20-30 years. </a:t>
            </a:r>
            <a:endParaRPr lang="en-US" sz="3200" dirty="0"/>
          </a:p>
        </p:txBody>
      </p:sp>
      <p:sp>
        <p:nvSpPr>
          <p:cNvPr id="3" name="Content Placeholder 2"/>
          <p:cNvSpPr>
            <a:spLocks noGrp="1"/>
          </p:cNvSpPr>
          <p:nvPr>
            <p:ph idx="1"/>
          </p:nvPr>
        </p:nvSpPr>
        <p:spPr>
          <a:xfrm>
            <a:off x="0" y="914400"/>
            <a:ext cx="9144000" cy="5562600"/>
          </a:xfrm>
        </p:spPr>
        <p:txBody>
          <a:bodyPr>
            <a:normAutofit fontScale="40000" lnSpcReduction="20000"/>
          </a:bodyPr>
          <a:lstStyle/>
          <a:p>
            <a:r>
              <a:rPr lang="en-US" sz="4000" dirty="0" smtClean="0"/>
              <a:t>Although we see a lot of buzz about new highs on Sensex. This is after 6 years. Returns of 6 years 0%. A 10 yr return is 14.8% ( this had a period of 2004-2007 bull market). A 20 year return is a just 9% ( this does not beat the fixed deposit return). </a:t>
            </a:r>
          </a:p>
          <a:p>
            <a:endParaRPr lang="en-US" sz="4000" dirty="0" smtClean="0"/>
          </a:p>
          <a:p>
            <a:r>
              <a:rPr lang="en-US" sz="4000" dirty="0" smtClean="0"/>
              <a:t>So how long should long term be ? In an asset which has a drawdown risk of 60% ( Remember 2008 crash ) </a:t>
            </a:r>
          </a:p>
          <a:p>
            <a:r>
              <a:rPr lang="en-US" sz="4000" dirty="0" smtClean="0"/>
              <a:t>We hear a lot of jazz about 15-19% CAGR on Sensex by every financial expert who suggests buy and hold for long term. This data is not reliable because of the big run in 1980s. ( It went up 40 times in 1979-1992). We wont get a period ever in decades to come? Also how many mutual funds were present in 1980s ? How many companies closed shop for every Infosys/Wipro/Dr </a:t>
            </a:r>
            <a:r>
              <a:rPr lang="en-US" sz="4000" dirty="0" err="1" smtClean="0"/>
              <a:t>Reddys</a:t>
            </a:r>
            <a:r>
              <a:rPr lang="en-US" sz="4000" dirty="0" smtClean="0"/>
              <a:t>. </a:t>
            </a:r>
          </a:p>
          <a:p>
            <a:pPr>
              <a:buNone/>
            </a:pPr>
            <a:endParaRPr lang="en-US" sz="4000" dirty="0" smtClean="0"/>
          </a:p>
          <a:p>
            <a:r>
              <a:rPr lang="en-US" sz="4000" dirty="0" smtClean="0"/>
              <a:t>So essentially CAGR growth in equities has been terrible over last 20 years. Its been pathetic over the last 6 years. The conclusion in this case is the adage – Time in the market  is more important than timing the market is being tested for investors. Also the 15-19% CAGR of Sensex is unreliable. </a:t>
            </a:r>
          </a:p>
          <a:p>
            <a:endParaRPr lang="en-US" sz="4000" dirty="0" smtClean="0"/>
          </a:p>
          <a:p>
            <a:r>
              <a:rPr lang="en-US" sz="4000" dirty="0" smtClean="0"/>
              <a:t>Statistically we believe the best times for investors are when 5-10-20 year CAGR returns do not beat fixed returns and vice versa. </a:t>
            </a:r>
          </a:p>
          <a:p>
            <a:endParaRPr lang="en-US" sz="4000" dirty="0" smtClean="0"/>
          </a:p>
          <a:p>
            <a:r>
              <a:rPr lang="en-US" sz="4000" b="1" dirty="0" smtClean="0"/>
              <a:t>We believe sentimentally ( No IPOs, No NFOs only Real Estate </a:t>
            </a:r>
            <a:r>
              <a:rPr lang="en-US" sz="4000" b="1" dirty="0" err="1" smtClean="0"/>
              <a:t>advts</a:t>
            </a:r>
            <a:r>
              <a:rPr lang="en-US" sz="4000" b="1" dirty="0" smtClean="0"/>
              <a:t>) ,statistically ( terrible 20 yr CAGR, 50% down small cap index), technically ( disbelief, wall of worries ) the current 3-6 months window is essentially the best period for a big lumpy return over the next 1-4 years.  </a:t>
            </a:r>
          </a:p>
          <a:p>
            <a:endParaRPr lang="en-US" sz="4000" b="1" dirty="0" smtClean="0"/>
          </a:p>
          <a:p>
            <a:r>
              <a:rPr lang="en-US" sz="4000" b="1" dirty="0" smtClean="0"/>
              <a:t>As a movie dialog says – </a:t>
            </a:r>
            <a:r>
              <a:rPr lang="en-US" sz="4000" b="1" dirty="0" err="1" smtClean="0"/>
              <a:t>Abhi</a:t>
            </a:r>
            <a:r>
              <a:rPr lang="en-US" sz="4000" b="1" dirty="0" smtClean="0"/>
              <a:t> to Picture </a:t>
            </a:r>
            <a:r>
              <a:rPr lang="en-US" sz="4000" b="1" dirty="0" err="1" smtClean="0"/>
              <a:t>Baki</a:t>
            </a:r>
            <a:r>
              <a:rPr lang="en-US" sz="4000" b="1" dirty="0" smtClean="0"/>
              <a:t> </a:t>
            </a:r>
            <a:r>
              <a:rPr lang="en-US" sz="4000" b="1" dirty="0" err="1" smtClean="0"/>
              <a:t>hai</a:t>
            </a:r>
            <a:r>
              <a:rPr lang="en-US" sz="4000" b="1" dirty="0" smtClean="0"/>
              <a:t> Mere Dost !!! </a:t>
            </a:r>
          </a:p>
          <a:p>
            <a:endParaRPr lang="en-US" b="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4" name="Rounded Rectangle 3"/>
          <p:cNvSpPr/>
          <p:nvPr/>
        </p:nvSpPr>
        <p:spPr>
          <a:xfrm>
            <a:off x="381000" y="381000"/>
            <a:ext cx="3886200" cy="64770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sz="3600" u="sng" dirty="0"/>
          </a:p>
          <a:p>
            <a:pPr algn="ctr" fontAlgn="auto">
              <a:spcBef>
                <a:spcPts val="0"/>
              </a:spcBef>
              <a:spcAft>
                <a:spcPts val="0"/>
              </a:spcAft>
              <a:defRPr/>
            </a:pPr>
            <a:r>
              <a:rPr lang="en-US" sz="3600" u="sng" dirty="0"/>
              <a:t>DOW JONES !!</a:t>
            </a:r>
          </a:p>
          <a:p>
            <a:pPr algn="ctr" fontAlgn="auto">
              <a:spcBef>
                <a:spcPts val="0"/>
              </a:spcBef>
              <a:spcAft>
                <a:spcPts val="0"/>
              </a:spcAft>
              <a:defRPr/>
            </a:pPr>
            <a:endParaRPr lang="en-US" sz="3600" u="sng" dirty="0"/>
          </a:p>
          <a:p>
            <a:pPr marL="548640" indent="-411480" fontAlgn="auto">
              <a:spcBef>
                <a:spcPts val="0"/>
              </a:spcBef>
              <a:spcAft>
                <a:spcPts val="0"/>
              </a:spcAft>
              <a:buClr>
                <a:schemeClr val="tx1">
                  <a:shade val="95000"/>
                </a:schemeClr>
              </a:buClr>
              <a:buFont typeface="Wingdings 2"/>
              <a:buChar char=""/>
              <a:defRPr/>
            </a:pPr>
            <a:r>
              <a:rPr lang="en-US" sz="2400" dirty="0"/>
              <a:t>Pole-: 1932 1966 ( 34 yrs)</a:t>
            </a:r>
          </a:p>
          <a:p>
            <a:pPr marL="548640" indent="-411480" fontAlgn="auto">
              <a:spcBef>
                <a:spcPts val="0"/>
              </a:spcBef>
              <a:spcAft>
                <a:spcPts val="0"/>
              </a:spcAft>
              <a:buClr>
                <a:schemeClr val="tx1">
                  <a:shade val="95000"/>
                </a:schemeClr>
              </a:buClr>
              <a:buFont typeface="Wingdings 2"/>
              <a:buChar char=""/>
              <a:defRPr/>
            </a:pPr>
            <a:r>
              <a:rPr lang="en-US" sz="2400" dirty="0"/>
              <a:t>Channel : 1942-1966 ( 24 yrs 10.8 times)</a:t>
            </a:r>
          </a:p>
          <a:p>
            <a:pPr marL="548640" indent="-411480" fontAlgn="auto">
              <a:spcBef>
                <a:spcPts val="0"/>
              </a:spcBef>
              <a:spcAft>
                <a:spcPts val="0"/>
              </a:spcAft>
              <a:buClr>
                <a:schemeClr val="tx1">
                  <a:shade val="95000"/>
                </a:schemeClr>
              </a:buClr>
              <a:buFont typeface="Wingdings 2"/>
              <a:buChar char=""/>
              <a:defRPr/>
            </a:pPr>
            <a:r>
              <a:rPr lang="en-US" sz="2400" dirty="0"/>
              <a:t>Flag: 1966-1983 ( 17 yrs of no growth)</a:t>
            </a:r>
          </a:p>
          <a:p>
            <a:pPr marL="548640" indent="-411480" fontAlgn="auto">
              <a:spcBef>
                <a:spcPts val="0"/>
              </a:spcBef>
              <a:spcAft>
                <a:spcPts val="0"/>
              </a:spcAft>
              <a:buClr>
                <a:schemeClr val="tx1">
                  <a:shade val="95000"/>
                </a:schemeClr>
              </a:buClr>
              <a:buFont typeface="Wingdings 2"/>
              <a:buChar char=""/>
              <a:defRPr/>
            </a:pPr>
            <a:r>
              <a:rPr lang="en-US" sz="2400" dirty="0"/>
              <a:t>First Phase: 1984-1987 ( 2 times in 3 yrs) </a:t>
            </a:r>
          </a:p>
          <a:p>
            <a:pPr marL="548640" indent="-411480" fontAlgn="auto">
              <a:spcBef>
                <a:spcPts val="0"/>
              </a:spcBef>
              <a:spcAft>
                <a:spcPts val="0"/>
              </a:spcAft>
              <a:buClr>
                <a:schemeClr val="tx1">
                  <a:shade val="95000"/>
                </a:schemeClr>
              </a:buClr>
              <a:buFont typeface="Wingdings 2"/>
              <a:buChar char=""/>
              <a:defRPr/>
            </a:pPr>
            <a:r>
              <a:rPr lang="en-US" sz="2400" dirty="0"/>
              <a:t>New High: in 22 </a:t>
            </a:r>
            <a:r>
              <a:rPr lang="en-US" sz="2400" dirty="0" err="1"/>
              <a:t>mths</a:t>
            </a:r>
            <a:endParaRPr lang="en-US" sz="2400" dirty="0"/>
          </a:p>
          <a:p>
            <a:pPr marL="548640" indent="-411480" fontAlgn="auto">
              <a:spcBef>
                <a:spcPts val="0"/>
              </a:spcBef>
              <a:spcAft>
                <a:spcPts val="0"/>
              </a:spcAft>
              <a:buClr>
                <a:schemeClr val="tx1">
                  <a:shade val="95000"/>
                </a:schemeClr>
              </a:buClr>
              <a:buFont typeface="Wingdings 2"/>
              <a:buChar char=""/>
              <a:defRPr/>
            </a:pPr>
            <a:r>
              <a:rPr lang="en-US" sz="2400" dirty="0"/>
              <a:t>Top : in 17 years</a:t>
            </a:r>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a:p>
            <a:pPr algn="ctr" fontAlgn="auto">
              <a:spcBef>
                <a:spcPts val="0"/>
              </a:spcBef>
              <a:spcAft>
                <a:spcPts val="0"/>
              </a:spcAft>
              <a:defRPr/>
            </a:pPr>
            <a:endParaRPr lang="en-US" u="sng" dirty="0"/>
          </a:p>
        </p:txBody>
      </p:sp>
      <p:sp>
        <p:nvSpPr>
          <p:cNvPr id="5" name="Rounded Rectangle 4"/>
          <p:cNvSpPr/>
          <p:nvPr/>
        </p:nvSpPr>
        <p:spPr>
          <a:xfrm>
            <a:off x="4876800" y="304800"/>
            <a:ext cx="3962400" cy="65532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342900" indent="-342900" algn="ctr" fontAlgn="auto">
              <a:spcBef>
                <a:spcPct val="20000"/>
              </a:spcBef>
              <a:spcAft>
                <a:spcPts val="0"/>
              </a:spcAft>
              <a:defRPr/>
            </a:pPr>
            <a:r>
              <a:rPr lang="en-US" sz="4400" u="sng" dirty="0"/>
              <a:t>SENSEX</a:t>
            </a:r>
            <a:endParaRPr lang="en-US" sz="1400" dirty="0"/>
          </a:p>
          <a:p>
            <a:pPr marL="342900" indent="-342900" fontAlgn="auto">
              <a:spcBef>
                <a:spcPct val="20000"/>
              </a:spcBef>
              <a:spcAft>
                <a:spcPts val="0"/>
              </a:spcAft>
              <a:buFont typeface="Arial" pitchFamily="34" charset="0"/>
              <a:buChar char="•"/>
              <a:defRPr/>
            </a:pPr>
            <a:r>
              <a:rPr lang="en-US" sz="2400" dirty="0"/>
              <a:t>Pole-: 1979-1992 ( 13 yrs)</a:t>
            </a:r>
          </a:p>
          <a:p>
            <a:pPr marL="342900" indent="-342900" fontAlgn="auto">
              <a:spcBef>
                <a:spcPct val="20000"/>
              </a:spcBef>
              <a:spcAft>
                <a:spcPts val="0"/>
              </a:spcAft>
              <a:buFont typeface="Arial" pitchFamily="34" charset="0"/>
              <a:buChar char="•"/>
              <a:defRPr/>
            </a:pPr>
            <a:r>
              <a:rPr lang="en-US" sz="2400" dirty="0"/>
              <a:t>Channel : 1988-1992 ( 4 yrs 10 times)</a:t>
            </a:r>
          </a:p>
          <a:p>
            <a:pPr marL="342900" indent="-342900" fontAlgn="auto">
              <a:spcBef>
                <a:spcPct val="20000"/>
              </a:spcBef>
              <a:spcAft>
                <a:spcPts val="0"/>
              </a:spcAft>
              <a:buFont typeface="Arial" pitchFamily="34" charset="0"/>
              <a:buChar char="•"/>
              <a:defRPr/>
            </a:pPr>
            <a:r>
              <a:rPr lang="en-US" sz="2400" dirty="0"/>
              <a:t>Flag: 1992-2005( 13 yrs of no growth)</a:t>
            </a:r>
          </a:p>
          <a:p>
            <a:pPr marL="342900" indent="-342900" fontAlgn="auto">
              <a:spcBef>
                <a:spcPct val="20000"/>
              </a:spcBef>
              <a:spcAft>
                <a:spcPts val="0"/>
              </a:spcAft>
              <a:buFont typeface="Arial" pitchFamily="34" charset="0"/>
              <a:buChar char="•"/>
              <a:defRPr/>
            </a:pPr>
            <a:r>
              <a:rPr lang="en-US" sz="2400" dirty="0"/>
              <a:t>First Phase: 2005-2008( 3 times in 3 yrs) </a:t>
            </a:r>
          </a:p>
          <a:p>
            <a:pPr marL="342900" indent="-342900" fontAlgn="auto">
              <a:spcBef>
                <a:spcPct val="20000"/>
              </a:spcBef>
              <a:spcAft>
                <a:spcPts val="0"/>
              </a:spcAft>
              <a:buFont typeface="Arial" pitchFamily="34" charset="0"/>
              <a:buChar char="•"/>
              <a:defRPr/>
            </a:pPr>
            <a:r>
              <a:rPr lang="en-US" sz="2400" dirty="0" smtClean="0"/>
              <a:t>NEW HIGH : Same high in 24 months . </a:t>
            </a:r>
          </a:p>
          <a:p>
            <a:pPr marL="342900" indent="-342900" fontAlgn="auto">
              <a:spcBef>
                <a:spcPct val="20000"/>
              </a:spcBef>
              <a:spcAft>
                <a:spcPts val="0"/>
              </a:spcAft>
              <a:buFont typeface="Arial" pitchFamily="34" charset="0"/>
              <a:buChar char="•"/>
              <a:defRPr/>
            </a:pPr>
            <a:r>
              <a:rPr lang="en-US" sz="2400" dirty="0" smtClean="0"/>
              <a:t>3 years of sideways move. </a:t>
            </a:r>
          </a:p>
          <a:p>
            <a:pPr marL="342900" indent="-342900" fontAlgn="auto">
              <a:spcBef>
                <a:spcPct val="20000"/>
              </a:spcBef>
              <a:spcAft>
                <a:spcPts val="0"/>
              </a:spcAft>
              <a:buFont typeface="Arial" pitchFamily="34" charset="0"/>
              <a:buChar char="•"/>
              <a:defRPr/>
            </a:pPr>
            <a:r>
              <a:rPr lang="en-US" sz="2400" dirty="0" smtClean="0"/>
              <a:t>TOP :  </a:t>
            </a:r>
            <a:r>
              <a:rPr lang="en-US" sz="2400" i="1" dirty="0" smtClean="0"/>
              <a:t>( Ideally by 2018 </a:t>
            </a:r>
          </a:p>
          <a:p>
            <a:pPr marL="342900" indent="-342900" fontAlgn="auto">
              <a:spcBef>
                <a:spcPct val="20000"/>
              </a:spcBef>
              <a:spcAft>
                <a:spcPts val="0"/>
              </a:spcAft>
              <a:defRPr/>
            </a:pPr>
            <a:r>
              <a:rPr lang="en-US" sz="2400" dirty="0" smtClean="0"/>
              <a:t>Minimum </a:t>
            </a:r>
            <a:r>
              <a:rPr lang="en-US" sz="2400" dirty="0"/>
              <a:t>27k-32k or </a:t>
            </a:r>
            <a:r>
              <a:rPr lang="en-US" sz="2400" dirty="0" smtClean="0"/>
              <a:t>77k</a:t>
            </a:r>
            <a:r>
              <a:rPr lang="en-US" sz="2400" dirty="0" smtClean="0">
                <a:solidFill>
                  <a:schemeClr val="bg1">
                    <a:lumMod val="65000"/>
                  </a:schemeClr>
                </a:solidFill>
              </a:rPr>
              <a:t>.)</a:t>
            </a:r>
            <a:endParaRPr lang="en-US" sz="2400"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pic>
        <p:nvPicPr>
          <p:cNvPr id="25" name="Content Placeholder 24" descr="sensex - Log Scale.png"/>
          <p:cNvPicPr>
            <a:picLocks noGrp="1" noChangeAspect="1"/>
          </p:cNvPicPr>
          <p:nvPr>
            <p:ph idx="1"/>
          </p:nvPr>
        </p:nvPicPr>
        <p:blipFill>
          <a:blip r:embed="rId2"/>
          <a:stretch>
            <a:fillRect/>
          </a:stretch>
        </p:blipFill>
        <p:spPr>
          <a:xfrm>
            <a:off x="0" y="3429000"/>
            <a:ext cx="8991600" cy="3124200"/>
          </a:xfrm>
          <a:ln w="19050">
            <a:solidFill>
              <a:schemeClr val="tx1"/>
            </a:solidFill>
          </a:ln>
        </p:spPr>
      </p:pic>
      <p:pic>
        <p:nvPicPr>
          <p:cNvPr id="4" name="Picture 3" descr="Dowl1.png"/>
          <p:cNvPicPr>
            <a:picLocks noChangeAspect="1"/>
          </p:cNvPicPr>
          <p:nvPr/>
        </p:nvPicPr>
        <p:blipFill>
          <a:blip r:embed="rId3" cstate="print"/>
          <a:stretch>
            <a:fillRect/>
          </a:stretch>
        </p:blipFill>
        <p:spPr>
          <a:xfrm>
            <a:off x="152401" y="304800"/>
            <a:ext cx="8839200" cy="2971799"/>
          </a:xfrm>
          <a:prstGeom prst="rect">
            <a:avLst/>
          </a:prstGeom>
          <a:ln w="19050">
            <a:solidFill>
              <a:schemeClr val="tx1"/>
            </a:solidFill>
          </a:ln>
        </p:spPr>
      </p:pic>
      <p:sp>
        <p:nvSpPr>
          <p:cNvPr id="6" name="Rounded Rectangle 5"/>
          <p:cNvSpPr/>
          <p:nvPr/>
        </p:nvSpPr>
        <p:spPr>
          <a:xfrm rot="21331901">
            <a:off x="3048000" y="1600200"/>
            <a:ext cx="2514600" cy="304800"/>
          </a:xfrm>
          <a:prstGeom prst="roundRect">
            <a:avLst/>
          </a:prstGeom>
          <a:solidFill>
            <a:srgbClr val="FFC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flipV="1">
            <a:off x="6248400" y="990600"/>
            <a:ext cx="609600" cy="304800"/>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rot="20423585">
            <a:off x="-22490" y="2082417"/>
            <a:ext cx="3406775" cy="454627"/>
          </a:xfrm>
          <a:prstGeom prst="rect">
            <a:avLst/>
          </a:prstGeom>
          <a:solidFill>
            <a:srgbClr val="92D05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ounded Rectangle 8"/>
          <p:cNvSpPr/>
          <p:nvPr/>
        </p:nvSpPr>
        <p:spPr>
          <a:xfrm rot="21396183">
            <a:off x="3056722" y="4506470"/>
            <a:ext cx="3182956" cy="388772"/>
          </a:xfrm>
          <a:prstGeom prst="roundRect">
            <a:avLst/>
          </a:prstGeom>
          <a:solidFill>
            <a:srgbClr val="FFC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flipV="1">
            <a:off x="8305800" y="3581400"/>
            <a:ext cx="533400" cy="228600"/>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19900695">
            <a:off x="404818" y="5265337"/>
            <a:ext cx="3106312" cy="530767"/>
          </a:xfrm>
          <a:prstGeom prst="rect">
            <a:avLst/>
          </a:prstGeom>
          <a:solidFill>
            <a:srgbClr val="92D05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2" name="Straight Connector 11"/>
          <p:cNvCxnSpPr/>
          <p:nvPr/>
        </p:nvCxnSpPr>
        <p:spPr>
          <a:xfrm flipV="1">
            <a:off x="304800" y="838200"/>
            <a:ext cx="8458200" cy="2133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304800" y="381000"/>
            <a:ext cx="8305800" cy="2057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505200" y="1066800"/>
            <a:ext cx="3124200" cy="60960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200400" y="3581400"/>
            <a:ext cx="5715000" cy="91440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04800" y="3276600"/>
            <a:ext cx="8382000" cy="1981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28600" y="3886200"/>
            <a:ext cx="8686800" cy="2362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ounded Rectangular Callout 17"/>
          <p:cNvSpPr/>
          <p:nvPr/>
        </p:nvSpPr>
        <p:spPr>
          <a:xfrm>
            <a:off x="5867400" y="2057400"/>
            <a:ext cx="2133600" cy="685800"/>
          </a:xfrm>
          <a:prstGeom prst="wedgeRoundRectCallout">
            <a:avLst>
              <a:gd name="adj1" fmla="val -63280"/>
              <a:gd name="adj2" fmla="val -96469"/>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terminal breakdown below the </a:t>
            </a:r>
            <a:r>
              <a:rPr lang="en-US" sz="1400" dirty="0" err="1" smtClean="0"/>
              <a:t>trendline</a:t>
            </a:r>
            <a:r>
              <a:rPr lang="en-US" sz="1400" dirty="0" smtClean="0"/>
              <a:t> before the big rally</a:t>
            </a:r>
            <a:endParaRPr lang="en-US" sz="1400" dirty="0"/>
          </a:p>
        </p:txBody>
      </p:sp>
      <p:sp>
        <p:nvSpPr>
          <p:cNvPr id="19" name="Oval 18"/>
          <p:cNvSpPr/>
          <p:nvPr/>
        </p:nvSpPr>
        <p:spPr>
          <a:xfrm flipV="1">
            <a:off x="5181600" y="1600200"/>
            <a:ext cx="381000" cy="228600"/>
          </a:xfrm>
          <a:prstGeom prst="ellipse">
            <a:avLst/>
          </a:prstGeom>
          <a:solidFill>
            <a:schemeClr val="lt1">
              <a:alpha val="23000"/>
            </a:schemeClr>
          </a:solid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0" name="Rounded Rectangular Callout 19"/>
          <p:cNvSpPr/>
          <p:nvPr/>
        </p:nvSpPr>
        <p:spPr>
          <a:xfrm>
            <a:off x="6172200" y="5410200"/>
            <a:ext cx="2133600" cy="685800"/>
          </a:xfrm>
          <a:prstGeom prst="wedgeRoundRectCallout">
            <a:avLst>
              <a:gd name="adj1" fmla="val -67740"/>
              <a:gd name="adj2" fmla="val -130285"/>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terminal breakdown below the </a:t>
            </a:r>
            <a:r>
              <a:rPr lang="en-US" sz="1400" dirty="0" err="1" smtClean="0"/>
              <a:t>trendline</a:t>
            </a:r>
            <a:r>
              <a:rPr lang="en-US" sz="1400" dirty="0" smtClean="0"/>
              <a:t> before the big rally</a:t>
            </a:r>
            <a:endParaRPr lang="en-US" sz="1400" dirty="0"/>
          </a:p>
        </p:txBody>
      </p:sp>
      <p:sp>
        <p:nvSpPr>
          <p:cNvPr id="21" name="Oval 20"/>
          <p:cNvSpPr/>
          <p:nvPr/>
        </p:nvSpPr>
        <p:spPr>
          <a:xfrm flipV="1">
            <a:off x="5562600" y="4648200"/>
            <a:ext cx="381000" cy="228600"/>
          </a:xfrm>
          <a:prstGeom prst="ellipse">
            <a:avLst/>
          </a:prstGeom>
          <a:solidFill>
            <a:schemeClr val="lt1">
              <a:alpha val="23000"/>
            </a:schemeClr>
          </a:solid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2" name="Rounded Rectangular Callout 21"/>
          <p:cNvSpPr/>
          <p:nvPr/>
        </p:nvSpPr>
        <p:spPr>
          <a:xfrm>
            <a:off x="3352800" y="2438400"/>
            <a:ext cx="1905000" cy="304800"/>
          </a:xfrm>
          <a:prstGeom prst="wedgeRoundRectCallout">
            <a:avLst>
              <a:gd name="adj1" fmla="val -17123"/>
              <a:gd name="adj2" fmla="val -21393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long parallel channel </a:t>
            </a:r>
            <a:endParaRPr lang="en-US" sz="1400" dirty="0"/>
          </a:p>
        </p:txBody>
      </p:sp>
      <p:sp>
        <p:nvSpPr>
          <p:cNvPr id="23" name="Rounded Rectangular Callout 22"/>
          <p:cNvSpPr/>
          <p:nvPr/>
        </p:nvSpPr>
        <p:spPr>
          <a:xfrm>
            <a:off x="3352800" y="5486400"/>
            <a:ext cx="1905000" cy="304800"/>
          </a:xfrm>
          <a:prstGeom prst="wedgeRoundRectCallout">
            <a:avLst>
              <a:gd name="adj1" fmla="val -17123"/>
              <a:gd name="adj2" fmla="val -21393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long parallel channel </a:t>
            </a:r>
            <a:endParaRPr lang="en-US" sz="1400" dirty="0"/>
          </a:p>
        </p:txBody>
      </p:sp>
      <p:sp>
        <p:nvSpPr>
          <p:cNvPr id="24" name="Rounded Rectangular Callout 23"/>
          <p:cNvSpPr/>
          <p:nvPr/>
        </p:nvSpPr>
        <p:spPr>
          <a:xfrm>
            <a:off x="7239000" y="4800600"/>
            <a:ext cx="1905000" cy="381000"/>
          </a:xfrm>
          <a:prstGeom prst="wedgeRoundRectCallout">
            <a:avLst>
              <a:gd name="adj1" fmla="val -47384"/>
              <a:gd name="adj2" fmla="val -147412"/>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Almost Double Bottom close to </a:t>
            </a:r>
            <a:r>
              <a:rPr lang="en-US" sz="1400" dirty="0" err="1" smtClean="0"/>
              <a:t>trendline</a:t>
            </a:r>
            <a:endParaRPr lang="en-US" sz="1400" dirty="0"/>
          </a:p>
        </p:txBody>
      </p:sp>
      <p:cxnSp>
        <p:nvCxnSpPr>
          <p:cNvPr id="34" name="Straight Connector 33"/>
          <p:cNvCxnSpPr/>
          <p:nvPr/>
        </p:nvCxnSpPr>
        <p:spPr>
          <a:xfrm flipV="1">
            <a:off x="6705600" y="3886200"/>
            <a:ext cx="2057400" cy="762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heckerboard(across)">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checkerboard(across)">
                                      <p:cBhvr>
                                        <p:cTn id="6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2" grpId="0" animBg="1"/>
      <p:bldP spid="23" grpId="0" animBg="1"/>
      <p:bldP spid="2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Sensex at an Inflection point</a:t>
            </a:r>
            <a:endParaRPr lang="en-US" dirty="0"/>
          </a:p>
        </p:txBody>
      </p:sp>
      <p:sp>
        <p:nvSpPr>
          <p:cNvPr id="3" name="Content Placeholder 2"/>
          <p:cNvSpPr>
            <a:spLocks noGrp="1"/>
          </p:cNvSpPr>
          <p:nvPr>
            <p:ph idx="1"/>
          </p:nvPr>
        </p:nvSpPr>
        <p:spPr/>
        <p:txBody>
          <a:bodyPr>
            <a:normAutofit/>
          </a:bodyPr>
          <a:lstStyle/>
          <a:p>
            <a:r>
              <a:rPr lang="en-US" sz="2400" dirty="0" smtClean="0"/>
              <a:t>On the long term charts Sensex/Nifty crossing into new highs coupled with broader markets in a strong uptrend after a long time. </a:t>
            </a:r>
          </a:p>
          <a:p>
            <a:endParaRPr lang="en-US" sz="2400" dirty="0" smtClean="0"/>
          </a:p>
          <a:p>
            <a:r>
              <a:rPr lang="en-US" sz="2400" dirty="0" smtClean="0"/>
              <a:t>Global Markets on an inflection point for multi year breakouts is an indication there might be a lag for a breakout but its not far. </a:t>
            </a:r>
          </a:p>
          <a:p>
            <a:endParaRPr lang="en-US" sz="2400" dirty="0" smtClean="0"/>
          </a:p>
          <a:p>
            <a:r>
              <a:rPr lang="en-US" sz="2400" dirty="0" smtClean="0"/>
              <a:t>Dow Jones went up 10-11 times in the 1980s. Will Sensex go up 10-11 times from the 2005-2018 period and go towards 32k/77k in the future. </a:t>
            </a:r>
          </a:p>
          <a:p>
            <a:endParaRPr lang="en-US" sz="2400" dirty="0" smtClean="0"/>
          </a:p>
          <a:p>
            <a:r>
              <a:rPr lang="en-US" sz="2400" dirty="0" smtClean="0"/>
              <a:t>By the way if we do reach our target of 77k by 2018 it would still be only 14% CAGR from 2008 !! </a:t>
            </a:r>
          </a:p>
          <a:p>
            <a:endParaRPr lang="en-US"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Ride the pre-election rally till 7000-7200. Get cautious in the zone around it.</a:t>
            </a:r>
          </a:p>
          <a:p>
            <a:pPr>
              <a:buNone/>
            </a:pPr>
            <a:endParaRPr lang="en-US" dirty="0" smtClean="0"/>
          </a:p>
          <a:p>
            <a:r>
              <a:rPr lang="en-US" dirty="0" smtClean="0"/>
              <a:t>Bigger opportunities are created in the next 3 months of elections. </a:t>
            </a:r>
          </a:p>
          <a:p>
            <a:endParaRPr lang="en-US" dirty="0" smtClean="0"/>
          </a:p>
          <a:p>
            <a:r>
              <a:rPr lang="en-US" dirty="0" smtClean="0"/>
              <a:t>Global markets at an inflection point and can signal a structural bull market by end of 2014. </a:t>
            </a:r>
          </a:p>
          <a:p>
            <a:endParaRPr lang="en-US" dirty="0" smtClean="0"/>
          </a:p>
          <a:p>
            <a:r>
              <a:rPr lang="en-US" dirty="0" smtClean="0"/>
              <a:t>Midcaps and </a:t>
            </a:r>
            <a:r>
              <a:rPr lang="en-US" dirty="0" err="1" smtClean="0"/>
              <a:t>Smallcaps</a:t>
            </a:r>
            <a:r>
              <a:rPr lang="en-US" dirty="0" smtClean="0"/>
              <a:t> have started a bull market and indicating every dips a buy for long term investors. </a:t>
            </a:r>
          </a:p>
          <a:p>
            <a:endParaRPr lang="en-US" dirty="0" smtClean="0"/>
          </a:p>
          <a:p>
            <a:r>
              <a:rPr lang="en-US" dirty="0" smtClean="0"/>
              <a:t>Oil and Gas, Capital Goods and IT would be the sectors which could create big winners. </a:t>
            </a:r>
          </a:p>
          <a:p>
            <a:endParaRPr lang="en-US" dirty="0" smtClean="0"/>
          </a:p>
          <a:p>
            <a:r>
              <a:rPr lang="en-US" dirty="0" smtClean="0"/>
              <a:t>Watch for </a:t>
            </a:r>
            <a:r>
              <a:rPr lang="en-US" dirty="0" err="1" smtClean="0"/>
              <a:t>Dollex</a:t>
            </a:r>
            <a:r>
              <a:rPr lang="en-US" dirty="0" smtClean="0"/>
              <a:t> 30/Hang </a:t>
            </a:r>
            <a:r>
              <a:rPr lang="en-US" dirty="0" err="1" smtClean="0"/>
              <a:t>Seng</a:t>
            </a:r>
            <a:r>
              <a:rPr lang="en-US" dirty="0" smtClean="0"/>
              <a:t>/Taiwan markets to give signals for a structural bull market start. </a:t>
            </a:r>
          </a:p>
          <a:p>
            <a:endParaRPr lang="en-US" dirty="0" smtClean="0"/>
          </a:p>
          <a:p>
            <a:r>
              <a:rPr lang="en-US" dirty="0" smtClean="0"/>
              <a:t>Nifty may be in new highs but the first high does not start a bull market but a retracement is the best opportunity. </a:t>
            </a:r>
          </a:p>
          <a:p>
            <a:endParaRPr lang="en-US" dirty="0" smtClean="0"/>
          </a:p>
          <a:p>
            <a:r>
              <a:rPr lang="en-US" dirty="0" smtClean="0"/>
              <a:t>Get ready for one of the best periods for equities in many decades. Buy in 2014 to sell in 2018 directly.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Services </a:t>
            </a:r>
            <a:endParaRPr lang="en-US" dirty="0"/>
          </a:p>
        </p:txBody>
      </p:sp>
      <p:sp>
        <p:nvSpPr>
          <p:cNvPr id="3" name="Content Placeholder 2"/>
          <p:cNvSpPr>
            <a:spLocks noGrp="1"/>
          </p:cNvSpPr>
          <p:nvPr>
            <p:ph idx="1"/>
          </p:nvPr>
        </p:nvSpPr>
        <p:spPr>
          <a:xfrm>
            <a:off x="0" y="914400"/>
            <a:ext cx="9144000" cy="5562600"/>
          </a:xfrm>
        </p:spPr>
        <p:txBody>
          <a:bodyPr>
            <a:normAutofit fontScale="55000" lnSpcReduction="20000"/>
          </a:bodyPr>
          <a:lstStyle/>
          <a:p>
            <a:pPr>
              <a:buNone/>
            </a:pPr>
            <a:r>
              <a:rPr lang="en-US" b="1" u="sng" dirty="0" err="1" smtClean="0"/>
              <a:t>QuickGains</a:t>
            </a:r>
            <a:r>
              <a:rPr lang="en-US" b="1" u="sng" dirty="0" smtClean="0"/>
              <a:t> Premium Newsletter PLUS </a:t>
            </a:r>
          </a:p>
          <a:p>
            <a:r>
              <a:rPr lang="en-US" dirty="0" smtClean="0"/>
              <a:t>Trading Recommendations on Yahoo/</a:t>
            </a:r>
            <a:r>
              <a:rPr lang="en-US" dirty="0" err="1" smtClean="0"/>
              <a:t>Sms</a:t>
            </a:r>
            <a:endParaRPr lang="en-US" dirty="0" smtClean="0"/>
          </a:p>
          <a:p>
            <a:endParaRPr lang="en-US" dirty="0" smtClean="0"/>
          </a:p>
          <a:p>
            <a:pPr>
              <a:buNone/>
            </a:pPr>
            <a:r>
              <a:rPr lang="en-US" b="1" u="sng" dirty="0" err="1" smtClean="0"/>
              <a:t>QuickGains</a:t>
            </a:r>
            <a:r>
              <a:rPr lang="en-US" b="1" u="sng" dirty="0" smtClean="0"/>
              <a:t> </a:t>
            </a:r>
            <a:r>
              <a:rPr lang="en-US" b="1" u="sng" dirty="0" smtClean="0"/>
              <a:t> </a:t>
            </a:r>
            <a:r>
              <a:rPr lang="en-US" b="1" u="sng" dirty="0" smtClean="0"/>
              <a:t>Newsletter </a:t>
            </a:r>
          </a:p>
          <a:p>
            <a:r>
              <a:rPr lang="en-US" dirty="0" smtClean="0"/>
              <a:t>Nifty Technical View and Positional bets sent via E-mail. </a:t>
            </a:r>
            <a:r>
              <a:rPr lang="en-US" dirty="0" smtClean="0"/>
              <a:t> </a:t>
            </a:r>
          </a:p>
          <a:p>
            <a:pPr>
              <a:buNone/>
            </a:pPr>
            <a:r>
              <a:rPr lang="en-US" dirty="0" smtClean="0"/>
              <a:t>Big Value </a:t>
            </a:r>
            <a:endParaRPr lang="en-US" dirty="0" smtClean="0"/>
          </a:p>
          <a:p>
            <a:r>
              <a:rPr lang="en-US" dirty="0" smtClean="0"/>
              <a:t>Techno </a:t>
            </a:r>
            <a:r>
              <a:rPr lang="en-US" dirty="0" err="1" smtClean="0"/>
              <a:t>Funda</a:t>
            </a:r>
            <a:r>
              <a:rPr lang="en-US" dirty="0" smtClean="0"/>
              <a:t> Bets with Long Term View. </a:t>
            </a:r>
            <a:endParaRPr lang="en-US" dirty="0" smtClean="0"/>
          </a:p>
          <a:p>
            <a:pPr>
              <a:buNone/>
            </a:pPr>
            <a:r>
              <a:rPr lang="en-US" b="1" u="sng" dirty="0" smtClean="0"/>
              <a:t>Platinum Plus </a:t>
            </a:r>
          </a:p>
          <a:p>
            <a:r>
              <a:rPr lang="en-US" dirty="0" smtClean="0"/>
              <a:t>Limited High Conviction Recommendations</a:t>
            </a:r>
          </a:p>
          <a:p>
            <a:r>
              <a:rPr lang="en-US" dirty="0" smtClean="0"/>
              <a:t>Market Turnaround Guidance</a:t>
            </a:r>
          </a:p>
          <a:p>
            <a:r>
              <a:rPr lang="en-US" dirty="0" smtClean="0"/>
              <a:t>Customized Individual Service</a:t>
            </a:r>
            <a:r>
              <a:rPr lang="en-US" dirty="0" smtClean="0"/>
              <a:t>.</a:t>
            </a:r>
          </a:p>
          <a:p>
            <a:pPr>
              <a:buNone/>
            </a:pPr>
            <a:endParaRPr lang="en-US" dirty="0" smtClean="0"/>
          </a:p>
          <a:p>
            <a:pPr>
              <a:buNone/>
            </a:pPr>
            <a:r>
              <a:rPr lang="en-US" b="1" u="sng" dirty="0" smtClean="0"/>
              <a:t>Trading and Investment Advisory/Consulting </a:t>
            </a:r>
          </a:p>
          <a:p>
            <a:pPr>
              <a:buNone/>
            </a:pPr>
            <a:r>
              <a:rPr lang="en-US" dirty="0" smtClean="0"/>
              <a:t>Customized portfolio advisory for  Ultra HNIs, Brokers and more. </a:t>
            </a:r>
          </a:p>
          <a:p>
            <a:pPr>
              <a:buNone/>
            </a:pPr>
            <a:endParaRPr lang="en-US" dirty="0" smtClean="0"/>
          </a:p>
          <a:p>
            <a:pPr>
              <a:buNone/>
            </a:pPr>
            <a:r>
              <a:rPr lang="en-US" b="1" u="sng" dirty="0" smtClean="0"/>
              <a:t>TECHNICAL ANALYSIS TRAINING PROGRAM – CLASSROOM and WEB BASED. </a:t>
            </a:r>
          </a:p>
          <a:p>
            <a:pPr>
              <a:buNone/>
            </a:pPr>
            <a:endParaRPr lang="en-US" sz="4000" dirty="0" smtClean="0"/>
          </a:p>
          <a:p>
            <a:pPr>
              <a:buNone/>
            </a:pPr>
            <a:r>
              <a:rPr lang="en-US" sz="4000" dirty="0" smtClean="0"/>
              <a:t>For More Details check --- </a:t>
            </a:r>
            <a:r>
              <a:rPr lang="en-US" sz="4000" dirty="0" smtClean="0">
                <a:hlinkClick r:id="rId2"/>
              </a:rPr>
              <a:t>www.analyseindia.com</a:t>
            </a:r>
            <a:r>
              <a:rPr lang="en-US" sz="4000" dirty="0" smtClean="0"/>
              <a:t> or </a:t>
            </a:r>
            <a:r>
              <a:rPr lang="en-US" sz="4000" dirty="0" smtClean="0"/>
              <a:t>mail us on </a:t>
            </a:r>
            <a:r>
              <a:rPr lang="en-US" sz="4000" dirty="0" smtClean="0">
                <a:hlinkClick r:id="rId3"/>
              </a:rPr>
              <a:t>analyseindia@analyseindia.com</a:t>
            </a:r>
            <a:r>
              <a:rPr lang="en-US" sz="4000" dirty="0" smtClean="0"/>
              <a:t> </a:t>
            </a:r>
            <a:endParaRPr lang="en-US" sz="4000"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algn="ctr" fontAlgn="auto">
              <a:spcAft>
                <a:spcPts val="0"/>
              </a:spcAft>
              <a:defRPr/>
            </a:pPr>
            <a:r>
              <a:rPr lang="en-US" dirty="0" smtClean="0"/>
              <a:t>Team </a:t>
            </a:r>
            <a:r>
              <a:rPr lang="en-US" dirty="0" err="1" smtClean="0"/>
              <a:t>Analyse</a:t>
            </a:r>
            <a:r>
              <a:rPr lang="en-US" dirty="0" smtClean="0"/>
              <a:t> India </a:t>
            </a:r>
          </a:p>
        </p:txBody>
      </p:sp>
      <p:sp>
        <p:nvSpPr>
          <p:cNvPr id="51204" name="Rectangle 4"/>
          <p:cNvSpPr>
            <a:spLocks noChangeArrowheads="1"/>
          </p:cNvSpPr>
          <p:nvPr/>
        </p:nvSpPr>
        <p:spPr bwMode="auto">
          <a:xfrm>
            <a:off x="0" y="1219200"/>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Nooresh</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Merani</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CEO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+91-9819225396</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2"/>
              </a:rPr>
              <a:t>nooreshtech@analyseindia.com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endPar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N S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Fidai</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Managing Director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+91-9920120878</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3"/>
              </a:rPr>
              <a:t>nsfidai@analyseindia.com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Ankit</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Chaudhary</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Technical Analyst and Derivative Strategist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+91-9899899989</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4"/>
              </a:rPr>
              <a:t>ankit@analyseindia.com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endPar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lvl="0" algn="ctr" eaLnBrk="0" hangingPunct="0">
              <a:tabLst>
                <a:tab pos="4705350" algn="l"/>
              </a:tabLst>
            </a:pPr>
            <a:endPar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lang="en-US" dirty="0">
              <a:solidFill>
                <a:srgbClr val="000000"/>
              </a:solidFill>
              <a:latin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Disclaimer</a:t>
            </a:r>
            <a:br>
              <a:rPr lang="en-US" dirty="0" smtClean="0"/>
            </a:br>
            <a:endParaRPr lang="en-US" dirty="0"/>
          </a:p>
        </p:txBody>
      </p:sp>
      <p:sp>
        <p:nvSpPr>
          <p:cNvPr id="4" name="TextBox 3"/>
          <p:cNvSpPr txBox="1"/>
          <p:nvPr/>
        </p:nvSpPr>
        <p:spPr>
          <a:xfrm>
            <a:off x="609600" y="1219200"/>
            <a:ext cx="7696200" cy="5247590"/>
          </a:xfrm>
          <a:prstGeom prst="rect">
            <a:avLst/>
          </a:prstGeom>
          <a:noFill/>
        </p:spPr>
        <p:txBody>
          <a:bodyPr wrap="square" rtlCol="0">
            <a:spAutoFit/>
          </a:bodyPr>
          <a:lstStyle/>
          <a:p>
            <a:pPr lvl="0"/>
            <a:r>
              <a:rPr lang="en-US" sz="1100" dirty="0"/>
              <a:t>As investment &amp; trading consultants, Promoters, owners, families, relatives, friends and clients of www.nooreshtech.co.in  maybe having positions in stocks / securities mentioned on the web site</a:t>
            </a:r>
          </a:p>
          <a:p>
            <a:r>
              <a:rPr lang="en-US" sz="1100" dirty="0"/>
              <a:t> </a:t>
            </a:r>
          </a:p>
          <a:p>
            <a:pPr lvl="0"/>
            <a:r>
              <a:rPr lang="en-US" sz="1100" dirty="0"/>
              <a:t>All recommendations in this website are based on subject </a:t>
            </a:r>
            <a:r>
              <a:rPr lang="en-US" sz="1050" dirty="0"/>
              <a:t>of</a:t>
            </a:r>
            <a:r>
              <a:rPr lang="en-US" sz="1100" dirty="0"/>
              <a:t> Technical Analysis and do not reflect the fundamental validity of the stocks / securities. Authors / owners of Technical View by </a:t>
            </a:r>
            <a:r>
              <a:rPr lang="en-US" sz="1100" dirty="0" err="1"/>
              <a:t>Nooresh</a:t>
            </a:r>
            <a:r>
              <a:rPr lang="en-US" sz="1100" dirty="0"/>
              <a:t> will not be held responsible for any losses, financial or otherwise, incurred. To clarify, a ‘user’ is defined as anybody that visits</a:t>
            </a:r>
            <a:r>
              <a:rPr lang="en-US" sz="1100" u="sng" dirty="0">
                <a:hlinkClick r:id="rId2"/>
              </a:rPr>
              <a:t>http://www.nooreshtech.co.in</a:t>
            </a:r>
            <a:r>
              <a:rPr lang="en-US" sz="1100" dirty="0"/>
              <a:t>, regardless of whether or not the have registered as a member of the website. ‘Site’ and the ‘community’ </a:t>
            </a:r>
            <a:r>
              <a:rPr lang="en-US" sz="1100" dirty="0" err="1"/>
              <a:t>and</a:t>
            </a:r>
            <a:r>
              <a:rPr lang="en-US" sz="1100" u="sng" dirty="0" err="1">
                <a:hlinkClick r:id="rId2"/>
              </a:rPr>
              <a:t>‘www.nooreshtech.co.in</a:t>
            </a:r>
            <a:r>
              <a:rPr lang="en-US" sz="1100" u="sng" dirty="0">
                <a:hlinkClick r:id="rId2"/>
              </a:rPr>
              <a:t>’</a:t>
            </a:r>
            <a:r>
              <a:rPr lang="en-US" sz="1100" dirty="0"/>
              <a:t> are used interchangeably and refer to the URL </a:t>
            </a:r>
            <a:r>
              <a:rPr lang="en-US" sz="1100" u="sng" dirty="0">
                <a:hlinkClick r:id="rId2"/>
              </a:rPr>
              <a:t>http://www.nooreshtech.co.in</a:t>
            </a:r>
            <a:r>
              <a:rPr lang="en-US" sz="1100" dirty="0">
                <a:hlinkClick r:id="rId2"/>
              </a:rPr>
              <a:t> </a:t>
            </a:r>
            <a:r>
              <a:rPr lang="en-US" sz="1100" dirty="0"/>
              <a:t>and all sub-domains. The administrators and owners of</a:t>
            </a:r>
            <a:r>
              <a:rPr lang="en-US" sz="1100" u="sng" dirty="0">
                <a:hlinkClick r:id="rId2"/>
              </a:rPr>
              <a:t>http://www.nooreshtech.co.in</a:t>
            </a:r>
            <a:r>
              <a:rPr lang="en-US" sz="1100" dirty="0"/>
              <a:t> do not guarantee the reliability or completeness of any information provided on our site or in any hyperlink appearing on our site. Any advice or information presented on the site has not been verified by </a:t>
            </a:r>
            <a:r>
              <a:rPr lang="en-US" sz="1100" u="sng" dirty="0">
                <a:hlinkClick r:id="rId2"/>
              </a:rPr>
              <a:t>http://www.nooreshtech.co.in</a:t>
            </a:r>
            <a:r>
              <a:rPr lang="en-US" sz="1100" dirty="0"/>
              <a:t> and does not represent the opinions of the same. Users of the site should not rely on the accuracy of any content on the site or assume any information they read on the site to be </a:t>
            </a:r>
            <a:r>
              <a:rPr lang="en-US" sz="1100" dirty="0" err="1"/>
              <a:t>factual.</a:t>
            </a:r>
            <a:r>
              <a:rPr lang="en-US" sz="1100" u="sng" dirty="0" err="1">
                <a:hlinkClick r:id="rId2"/>
              </a:rPr>
              <a:t>http</a:t>
            </a:r>
            <a:r>
              <a:rPr lang="en-US" sz="1100" u="sng" dirty="0">
                <a:hlinkClick r:id="rId2"/>
              </a:rPr>
              <a:t>://</a:t>
            </a:r>
            <a:r>
              <a:rPr lang="en-US" sz="1100" u="sng" dirty="0" err="1">
                <a:hlinkClick r:id="rId2"/>
              </a:rPr>
              <a:t>www.nooreshtech.co.in</a:t>
            </a:r>
            <a:r>
              <a:rPr lang="en-US" sz="1100" dirty="0"/>
              <a:t>, its administrators or owners will not be liable for any loss or damage caused by a user’s reliance on any information obtained from our site, or from a hyperlink found on our site. Members remain responsible for their own investments and should always conduct their own independent research before making independent investment decisions. If you choose to trade on the information, including but not limited to opinions or stock picks found on </a:t>
            </a:r>
            <a:r>
              <a:rPr lang="en-US" sz="1100" u="sng" dirty="0">
                <a:hlinkClick r:id="rId2"/>
              </a:rPr>
              <a:t>http://www.nooreshtech.co.in</a:t>
            </a:r>
            <a:r>
              <a:rPr lang="en-US" sz="1100" dirty="0"/>
              <a:t> or any hyperlinks found on the site, then you have made a conscious, willing, free and personal decision to do so, and </a:t>
            </a:r>
            <a:r>
              <a:rPr lang="en-US" sz="1100" u="sng" dirty="0">
                <a:hlinkClick r:id="rId2"/>
              </a:rPr>
              <a:t>http://www.nooreshtech.co.in</a:t>
            </a:r>
            <a:r>
              <a:rPr lang="en-US" sz="1100" dirty="0"/>
              <a:t> does not take any responsibility for this action</a:t>
            </a:r>
            <a:r>
              <a:rPr lang="en-US" sz="1100" dirty="0" smtClean="0"/>
              <a:t>.</a:t>
            </a:r>
          </a:p>
          <a:p>
            <a:pPr lvl="0"/>
            <a:r>
              <a:rPr lang="en-US" sz="1100" dirty="0" smtClean="0"/>
              <a:t>By using </a:t>
            </a:r>
            <a:r>
              <a:rPr lang="en-US" sz="1100" u="sng" dirty="0" smtClean="0">
                <a:hlinkClick r:id="rId2"/>
              </a:rPr>
              <a:t>http://www.nooreshtech.co.in</a:t>
            </a:r>
            <a:r>
              <a:rPr lang="en-US" sz="1100" dirty="0" smtClean="0"/>
              <a:t> you agree to be bound by the Terms and Conditions outlined below. If you don’t wish to be bound by the Terms and Conditions then do not complete this registration, and do not use</a:t>
            </a:r>
            <a:r>
              <a:rPr lang="en-US" sz="1100" u="sng" dirty="0" smtClean="0">
                <a:hlinkClick r:id="rId2"/>
              </a:rPr>
              <a:t>http://www.nooreshtech.co.in</a:t>
            </a:r>
            <a:r>
              <a:rPr lang="en-US" sz="1100" dirty="0" smtClean="0"/>
              <a:t> or any of its associated services.</a:t>
            </a:r>
            <a:br>
              <a:rPr lang="en-US" sz="1100" dirty="0" smtClean="0"/>
            </a:br>
            <a:r>
              <a:rPr lang="en-US" sz="1100" dirty="0" smtClean="0"/>
              <a:t>We (the administrators and owners of </a:t>
            </a:r>
            <a:r>
              <a:rPr lang="en-US" sz="1100" u="sng" dirty="0" smtClean="0">
                <a:hlinkClick r:id="rId2"/>
              </a:rPr>
              <a:t>http://www.nooreshtech.co.in</a:t>
            </a:r>
            <a:r>
              <a:rPr lang="en-US" sz="1100" dirty="0" smtClean="0"/>
              <a:t>) reserve the right to change these terms at any time, but will post a notice in advance on this website of any material changes. Following an update being posted, your continued use of </a:t>
            </a:r>
            <a:r>
              <a:rPr lang="en-US" sz="1100" u="sng" dirty="0" smtClean="0">
                <a:hlinkClick r:id="rId2"/>
              </a:rPr>
              <a:t>http://www.nooreshtech.co.in</a:t>
            </a:r>
            <a:r>
              <a:rPr lang="en-US" sz="1100" dirty="0" smtClean="0"/>
              <a:t>implies acceptance of the modified terms and conditions.</a:t>
            </a:r>
            <a:br>
              <a:rPr lang="en-US" sz="1100" dirty="0" smtClean="0"/>
            </a:br>
            <a:r>
              <a:rPr lang="en-US" sz="1100" dirty="0" smtClean="0"/>
              <a:t>All of the Content on</a:t>
            </a:r>
            <a:r>
              <a:rPr lang="en-US" sz="1100" u="sng" dirty="0" smtClean="0">
                <a:hlinkClick r:id="rId2"/>
              </a:rPr>
              <a:t>http://www.nooreshtech.co.in</a:t>
            </a:r>
            <a:r>
              <a:rPr lang="en-US" sz="1100" dirty="0" smtClean="0"/>
              <a:t> remains the property of</a:t>
            </a:r>
            <a:r>
              <a:rPr lang="en-US" sz="1100" u="sng" dirty="0" smtClean="0">
                <a:hlinkClick r:id="rId2"/>
              </a:rPr>
              <a:t>http://www.nooreshtech.co.in</a:t>
            </a:r>
            <a:r>
              <a:rPr lang="en-US" sz="1100" dirty="0" smtClean="0"/>
              <a:t>. By “Content” we mean any information or materials found on</a:t>
            </a:r>
            <a:r>
              <a:rPr lang="en-US" sz="1100" u="sng" dirty="0" smtClean="0">
                <a:hlinkClick r:id="rId2"/>
              </a:rPr>
              <a:t>http://www.nooreshtech.co.in</a:t>
            </a:r>
            <a:r>
              <a:rPr lang="en-US" sz="1100" dirty="0" smtClean="0"/>
              <a:t>. The harvesting of data from our site via automated means of any type, without the prior permission of </a:t>
            </a:r>
            <a:r>
              <a:rPr lang="en-US" sz="1100" u="sng" dirty="0" smtClean="0">
                <a:hlinkClick r:id="rId2"/>
              </a:rPr>
              <a:t>http://www.nooreshtech.co.in</a:t>
            </a:r>
            <a:r>
              <a:rPr lang="en-US" sz="1100" dirty="0" smtClean="0"/>
              <a:t> is forbidden, as is attempting to access our site by any means other than through the interfaces we provide for accessing the site.</a:t>
            </a:r>
          </a:p>
          <a:p>
            <a:pPr lvl="0"/>
            <a:endParaRPr lang="en-US" sz="1100" dirty="0"/>
          </a:p>
          <a:p>
            <a:endParaRPr lang="en-US" sz="16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Disclaimer</a:t>
            </a:r>
            <a:endParaRPr lang="en-US" dirty="0"/>
          </a:p>
        </p:txBody>
      </p:sp>
      <p:sp>
        <p:nvSpPr>
          <p:cNvPr id="4" name="TextBox 3"/>
          <p:cNvSpPr txBox="1"/>
          <p:nvPr/>
        </p:nvSpPr>
        <p:spPr>
          <a:xfrm>
            <a:off x="609600" y="1219200"/>
            <a:ext cx="7696200" cy="5447645"/>
          </a:xfrm>
          <a:prstGeom prst="rect">
            <a:avLst/>
          </a:prstGeom>
          <a:noFill/>
        </p:spPr>
        <p:txBody>
          <a:bodyPr wrap="square" rtlCol="0">
            <a:spAutoFit/>
          </a:bodyPr>
          <a:lstStyle/>
          <a:p>
            <a:pPr lvl="0"/>
            <a:r>
              <a:rPr lang="en-US" sz="1200" dirty="0"/>
              <a:t/>
            </a:r>
            <a:br>
              <a:rPr lang="en-US" sz="1200" dirty="0"/>
            </a:br>
            <a:r>
              <a:rPr lang="en-US" sz="1200" dirty="0"/>
              <a:t>You may make one copy of Content for your personal, non-commercial use as long as it is clearly labeled with “Intellectual Property of </a:t>
            </a:r>
            <a:r>
              <a:rPr lang="en-US" sz="1200" u="sng" dirty="0">
                <a:hlinkClick r:id="rId2"/>
              </a:rPr>
              <a:t>http://www.nooreshtech.co.in</a:t>
            </a:r>
            <a:r>
              <a:rPr lang="en-US" sz="1200" dirty="0"/>
              <a:t>. All rights reserved”. Any other copying, distribution, storing, or transmission of any kind, or any commercial use of our Content, is prohibited without </a:t>
            </a:r>
            <a:r>
              <a:rPr lang="en-US" sz="1200" u="sng" dirty="0">
                <a:hlinkClick r:id="rId2"/>
              </a:rPr>
              <a:t>http://www.nooreshtech.co.in</a:t>
            </a:r>
            <a:r>
              <a:rPr lang="en-US" sz="1200" dirty="0"/>
              <a:t> prior written permission. You may not republish, post, transmit or distribute Content to online bulletins or message boards, blogs, chat rooms, intranets or anywhere else without our consent.</a:t>
            </a:r>
            <a:br>
              <a:rPr lang="en-US" sz="1200" dirty="0"/>
            </a:br>
            <a:r>
              <a:rPr lang="en-US" sz="1200" dirty="0"/>
              <a:t>Notwithstanding the above, when you post Content, you do not surrender your copyright. You agree that </a:t>
            </a:r>
            <a:r>
              <a:rPr lang="en-US" sz="1200" u="sng" dirty="0">
                <a:hlinkClick r:id="rId2"/>
              </a:rPr>
              <a:t>http://www.nooreshtech.co.in</a:t>
            </a:r>
            <a:r>
              <a:rPr lang="en-US" sz="1200" dirty="0"/>
              <a:t> a has an unlimited and perpetual license to republish the Content. However, you retain the right to use your words, images and other copyrightable content however you wish.</a:t>
            </a:r>
            <a:br>
              <a:rPr lang="en-US" sz="1200" dirty="0"/>
            </a:br>
            <a:r>
              <a:rPr lang="en-US" sz="1200" dirty="0"/>
              <a:t>We will always endeavor to ensure any content you publish is presented in context, and we’ll credit you (under your user name) as the author. We won’t republish your content in advertising without notifying you in advance and will not publish content in advertising if you instruct us not to</a:t>
            </a:r>
            <a:r>
              <a:rPr lang="en-US" sz="1200" dirty="0" smtClean="0"/>
              <a:t>.</a:t>
            </a:r>
          </a:p>
          <a:p>
            <a:pPr lvl="0"/>
            <a:r>
              <a:rPr lang="en-US" sz="1050" dirty="0" smtClean="0"/>
              <a:t>As a member of </a:t>
            </a:r>
            <a:r>
              <a:rPr lang="en-US" sz="1050" u="sng" dirty="0" smtClean="0">
                <a:hlinkClick r:id="rId2"/>
              </a:rPr>
              <a:t>http://www.nooreshtech.co.in </a:t>
            </a:r>
            <a:r>
              <a:rPr lang="en-US" sz="1050" dirty="0" smtClean="0"/>
              <a:t>, you agree to behave honestly at all times and act for the benefit of the users of the site.</a:t>
            </a:r>
            <a:br>
              <a:rPr lang="en-US" sz="1050" dirty="0" smtClean="0"/>
            </a:br>
            <a:r>
              <a:rPr lang="en-US" sz="1050" dirty="0" smtClean="0"/>
              <a:t>You, as a user of </a:t>
            </a:r>
            <a:r>
              <a:rPr lang="en-US" sz="1050" u="sng" dirty="0" smtClean="0">
                <a:hlinkClick r:id="rId2"/>
              </a:rPr>
              <a:t>http://www.nooreshtech.co.in</a:t>
            </a:r>
            <a:r>
              <a:rPr lang="en-US" sz="1050" dirty="0" smtClean="0"/>
              <a:t> must not:</a:t>
            </a:r>
            <a:endParaRPr lang="en-US" sz="1200" dirty="0" smtClean="0"/>
          </a:p>
          <a:p>
            <a:pPr lvl="1"/>
            <a:r>
              <a:rPr lang="en-US" sz="1000" dirty="0" smtClean="0"/>
              <a:t>Post content that is not your own, or that is harmful, irrelevant, nonsensical, obscene, abusive, solicitous, fraudulent, or defamatory.</a:t>
            </a:r>
            <a:endParaRPr lang="en-US" sz="1100" dirty="0" smtClean="0"/>
          </a:p>
          <a:p>
            <a:pPr lvl="1"/>
            <a:r>
              <a:rPr lang="en-US" sz="1000" dirty="0" smtClean="0"/>
              <a:t>Misrepresent your true identity, motives and opinions</a:t>
            </a:r>
            <a:endParaRPr lang="en-US" sz="1100" dirty="0" smtClean="0"/>
          </a:p>
          <a:p>
            <a:pPr lvl="1"/>
            <a:r>
              <a:rPr lang="en-US" sz="1000" dirty="0" smtClean="0"/>
              <a:t>Take any action that places an unreasonable strain or disrupts the functioning of the site and its services</a:t>
            </a:r>
            <a:endParaRPr lang="en-US" sz="1100" dirty="0" smtClean="0"/>
          </a:p>
          <a:p>
            <a:pPr lvl="1"/>
            <a:r>
              <a:rPr lang="en-US" sz="1000" dirty="0" smtClean="0"/>
              <a:t>Copy the site’s content without prior permission from </a:t>
            </a:r>
            <a:r>
              <a:rPr lang="en-US" sz="1000" u="sng" dirty="0" smtClean="0">
                <a:hlinkClick r:id="rId2"/>
              </a:rPr>
              <a:t>http://www.nooreshtech.co.in</a:t>
            </a:r>
            <a:endParaRPr lang="en-US" sz="1100" dirty="0" smtClean="0"/>
          </a:p>
          <a:p>
            <a:pPr lvl="1"/>
            <a:r>
              <a:rPr lang="en-US" sz="1000" dirty="0" smtClean="0"/>
              <a:t>Violate another member’s privacy</a:t>
            </a:r>
            <a:endParaRPr lang="en-US" sz="1100" dirty="0" smtClean="0"/>
          </a:p>
          <a:p>
            <a:pPr lvl="1"/>
            <a:r>
              <a:rPr lang="en-US" sz="1000" dirty="0" smtClean="0"/>
              <a:t>Violate any laws or regulations while using our site</a:t>
            </a:r>
            <a:endParaRPr lang="en-US" sz="1100" dirty="0" smtClean="0"/>
          </a:p>
          <a:p>
            <a:pPr lvl="1"/>
            <a:r>
              <a:rPr lang="en-US" sz="1000" dirty="0" smtClean="0"/>
              <a:t>If you don’t abide by the Code of Conduct, we will cancel your membership of the site.</a:t>
            </a:r>
            <a:endParaRPr lang="en-US" sz="1100" dirty="0" smtClean="0"/>
          </a:p>
          <a:p>
            <a:pPr lvl="0"/>
            <a:r>
              <a:rPr lang="en-US" sz="1050" dirty="0" smtClean="0"/>
              <a:t> </a:t>
            </a:r>
            <a:endParaRPr lang="en-US" sz="1200" dirty="0" smtClean="0"/>
          </a:p>
          <a:p>
            <a:pPr lvl="0"/>
            <a:endParaRPr lang="en-US" sz="1600" dirty="0" smtClean="0"/>
          </a:p>
          <a:p>
            <a:pPr lvl="0"/>
            <a:endParaRPr lang="en-US" sz="1200" dirty="0" smtClean="0"/>
          </a:p>
          <a:p>
            <a:r>
              <a:rPr lang="en-US" sz="1200" dirty="0"/>
              <a:t> </a:t>
            </a:r>
          </a:p>
          <a:p>
            <a:pPr lvl="0"/>
            <a:endParaRPr lang="en-US" sz="1200" dirty="0"/>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1100" dirty="0" smtClean="0"/>
              <a:t>We collect information about who our members are and how they use our site in order to provide our members with the best experience possible. Sometimes we may use the information to notify you of products, services, specific content, or areas of our site that we think may interest you. You can choose whether or not to receive these notifications by altering your privacy settings at any time by contacting us at analyseindia@gmail.com</a:t>
            </a:r>
            <a:br>
              <a:rPr lang="en-US" sz="1100" dirty="0" smtClean="0"/>
            </a:br>
            <a:r>
              <a:rPr lang="en-US" sz="1100" dirty="0" smtClean="0"/>
              <a:t>Privacy whilst using the site</a:t>
            </a:r>
            <a:br>
              <a:rPr lang="en-US" sz="1100" dirty="0" smtClean="0"/>
            </a:br>
            <a:r>
              <a:rPr lang="en-US" sz="1100" dirty="0" smtClean="0"/>
              <a:t>When you post content onto our site, that information, along with your screen name, is visible to the public. Please remember that any information you disclose can be collected and used by others. Other members can respond to your posts at any time but will not know your external email address or other contact details (unless you have disclosed it).</a:t>
            </a:r>
            <a:r>
              <a:rPr lang="en-US" sz="1100" u="sng" dirty="0" smtClean="0">
                <a:hlinkClick r:id="rId2"/>
              </a:rPr>
              <a:t>http://www.nooreshtech.co.in</a:t>
            </a:r>
            <a:r>
              <a:rPr lang="en-US" sz="1100" dirty="0" smtClean="0"/>
              <a:t> cannot guarantee the security of any information you transmit to us, and you do so at your own risk. You are responsible for maintaining the secrecy of any password and/or account information. We will never ask you for your password in an unsolicited phone call or email. If you are using a computer to which others have access, such as one in a computer lab, Internet cafe, or public library, always remember to log out and close your browser window when leaving our site. If you follow links from our site to others, you should be aware that you are doing business with those other sites, which have their own privacy and data collection practices. </a:t>
            </a:r>
            <a:r>
              <a:rPr lang="en-US" sz="1100" u="sng" dirty="0" smtClean="0">
                <a:hlinkClick r:id="rId2"/>
              </a:rPr>
              <a:t>http://www.nooreshtech.co.in</a:t>
            </a:r>
            <a:r>
              <a:rPr lang="en-US" sz="1100" dirty="0" smtClean="0"/>
              <a:t> has no responsibility or liability for these sites.</a:t>
            </a:r>
            <a:endParaRPr lang="en-US" sz="1400" dirty="0" smtClean="0"/>
          </a:p>
          <a:p>
            <a:r>
              <a:rPr lang="en-US" sz="1100" dirty="0" smtClean="0"/>
              <a:t>Use of this site is subject to express </a:t>
            </a:r>
            <a:r>
              <a:rPr lang="en-US" sz="1100" u="sng" dirty="0" smtClean="0">
                <a:hlinkClick r:id="rId3"/>
              </a:rPr>
              <a:t>Terms &amp; Conditions</a:t>
            </a:r>
            <a:r>
              <a:rPr lang="en-US" sz="1100" dirty="0" smtClean="0"/>
              <a:t>, </a:t>
            </a:r>
            <a:r>
              <a:rPr lang="en-US" sz="1100" u="sng" dirty="0" smtClean="0">
                <a:hlinkClick r:id="rId3"/>
              </a:rPr>
              <a:t>Code of Conduct</a:t>
            </a:r>
            <a:r>
              <a:rPr lang="en-US" sz="1100" dirty="0" smtClean="0"/>
              <a:t>, </a:t>
            </a:r>
            <a:r>
              <a:rPr lang="en-US" sz="1100" u="sng" dirty="0" smtClean="0">
                <a:hlinkClick r:id="rId3"/>
              </a:rPr>
              <a:t>Privacy Policy</a:t>
            </a:r>
            <a:r>
              <a:rPr lang="en-US" sz="1100" dirty="0" smtClean="0"/>
              <a:t>, and </a:t>
            </a:r>
            <a:r>
              <a:rPr lang="en-US" sz="1100" u="sng" dirty="0" smtClean="0">
                <a:hlinkClick r:id="rId3"/>
              </a:rPr>
              <a:t>Disclaimer</a:t>
            </a:r>
            <a:r>
              <a:rPr lang="en-US" sz="1100" dirty="0" smtClean="0"/>
              <a:t>. By continuing past this page, you agree to abide by these terms. Any information provided on</a:t>
            </a:r>
            <a:r>
              <a:rPr lang="en-US" sz="1100" u="sng" dirty="0" smtClean="0">
                <a:hlinkClick r:id="rId2"/>
              </a:rPr>
              <a:t>http://www.nooreshtech.co.in</a:t>
            </a:r>
            <a:r>
              <a:rPr lang="en-US" sz="1100" dirty="0" smtClean="0"/>
              <a:t> should not be construed as research, trading picks or recommendations, or investment advice and is provided with no warrants as to its accuracy. Company names, products, services and branding cited herein may be trademarks or registered trademarks of their respective owners. The use of trademarks or service marks of another is not a representation that the other is affiliated with, sponsors, is sponsored by, endorses, or is endorsed by </a:t>
            </a:r>
            <a:r>
              <a:rPr lang="en-US" sz="1100" u="sng" dirty="0" smtClean="0">
                <a:hlinkClick r:id="rId2"/>
              </a:rPr>
              <a:t>http://www.nooreshtech.co.in</a:t>
            </a:r>
            <a:endParaRPr lang="en-US" sz="1600" dirty="0" smtClean="0"/>
          </a:p>
          <a:p>
            <a:endParaRPr lang="en-US" sz="1100" dirty="0"/>
          </a:p>
        </p:txBody>
      </p:sp>
      <p:sp>
        <p:nvSpPr>
          <p:cNvPr id="3" name="Title 2"/>
          <p:cNvSpPr>
            <a:spLocks noGrp="1"/>
          </p:cNvSpPr>
          <p:nvPr>
            <p:ph type="title"/>
          </p:nvPr>
        </p:nvSpPr>
        <p:spPr/>
        <p:txBody>
          <a:bodyPr>
            <a:normAutofit fontScale="90000"/>
          </a:bodyPr>
          <a:lstStyle/>
          <a:p>
            <a:r>
              <a:rPr lang="en-US" dirty="0" smtClean="0"/>
              <a:t>Disclaimer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Content Placeholder 3"/>
          <p:cNvSpPr txBox="1">
            <a:spLocks/>
          </p:cNvSpPr>
          <p:nvPr/>
        </p:nvSpPr>
        <p:spPr>
          <a:xfrm>
            <a:off x="1371600" y="2133600"/>
            <a:ext cx="6858000" cy="1905000"/>
          </a:xfrm>
          <a:prstGeom prst="roundRect">
            <a:avLst/>
          </a:prstGeom>
          <a:blipFill>
            <a:blip r:embed="rId2">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European Markets – 17</a:t>
            </a:r>
            <a:r>
              <a:rPr kumimoji="0" lang="en-US" sz="3200" b="1" i="0" u="none" strike="noStrike" kern="1200" cap="none" spc="0" normalizeH="0" baseline="30000" noProof="0" dirty="0" smtClean="0">
                <a:ln>
                  <a:noFill/>
                </a:ln>
                <a:solidFill>
                  <a:srgbClr val="FF0000"/>
                </a:solidFill>
                <a:effectLst/>
                <a:uLnTx/>
                <a:uFillTx/>
                <a:latin typeface="Verdana"/>
                <a:ea typeface="+mn-ea"/>
                <a:cs typeface="+mn-cs"/>
              </a:rPr>
              <a:t>th</a:t>
            </a:r>
            <a:r>
              <a:rPr kumimoji="0" lang="en-US" sz="3200" b="1" i="0" u="none" strike="noStrike" kern="1200" cap="none" spc="0" normalizeH="0" baseline="0" noProof="0" dirty="0" smtClean="0">
                <a:ln>
                  <a:noFill/>
                </a:ln>
                <a:solidFill>
                  <a:srgbClr val="FF0000"/>
                </a:solidFill>
                <a:effectLst/>
                <a:uLnTx/>
                <a:uFillTx/>
                <a:latin typeface="Verdana"/>
                <a:ea typeface="+mn-ea"/>
                <a:cs typeface="+mn-cs"/>
              </a:rPr>
              <a:t> May 2004</a:t>
            </a:r>
            <a:endParaRPr kumimoji="0" lang="en-US" sz="2800" b="0" i="0" u="none" strike="noStrike" kern="1200" cap="none" spc="0" normalizeH="0" baseline="0" noProof="0" dirty="0" smtClean="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CAC – Bottom on 17</a:t>
            </a:r>
            <a:r>
              <a:rPr lang="en-US" baseline="30000" dirty="0" smtClean="0"/>
              <a:t>th</a:t>
            </a:r>
            <a:r>
              <a:rPr lang="en-US" dirty="0" smtClean="0"/>
              <a:t> May 2004</a:t>
            </a:r>
            <a:endParaRPr lang="en-US" dirty="0"/>
          </a:p>
        </p:txBody>
      </p:sp>
      <p:pic>
        <p:nvPicPr>
          <p:cNvPr id="4" name="Content Placeholder 3" descr="CAC.png"/>
          <p:cNvPicPr>
            <a:picLocks noGrp="1" noChangeAspect="1"/>
          </p:cNvPicPr>
          <p:nvPr>
            <p:ph idx="1"/>
          </p:nvPr>
        </p:nvPicPr>
        <p:blipFill>
          <a:blip r:embed="rId2"/>
          <a:stretch>
            <a:fillRect/>
          </a:stretch>
        </p:blipFill>
        <p:spPr>
          <a:xfrm>
            <a:off x="0" y="1328928"/>
            <a:ext cx="9144000" cy="4352544"/>
          </a:xfrm>
          <a:ln w="19050">
            <a:solidFill>
              <a:schemeClr val="tx1"/>
            </a:solidFill>
          </a:ln>
        </p:spPr>
      </p:pic>
      <p:cxnSp>
        <p:nvCxnSpPr>
          <p:cNvPr id="5" name="Straight Arrow Connector 4"/>
          <p:cNvCxnSpPr/>
          <p:nvPr/>
        </p:nvCxnSpPr>
        <p:spPr>
          <a:xfrm rot="16200000" flipH="1">
            <a:off x="2476500" y="3162300"/>
            <a:ext cx="16764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4267200" y="1295400"/>
            <a:ext cx="1905000" cy="1219200"/>
          </a:xfrm>
          <a:prstGeom prst="wedgeRoundRectCallout">
            <a:avLst>
              <a:gd name="adj1" fmla="val -99466"/>
              <a:gd name="adj2" fmla="val 6905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8.1%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9" name="Rounded Rectangular Callout 8"/>
          <p:cNvSpPr/>
          <p:nvPr/>
        </p:nvSpPr>
        <p:spPr>
          <a:xfrm>
            <a:off x="1752600" y="5334000"/>
            <a:ext cx="2286000" cy="1219200"/>
          </a:xfrm>
          <a:prstGeom prst="wedgeRoundRectCallout">
            <a:avLst>
              <a:gd name="adj1" fmla="val 31686"/>
              <a:gd name="adj2" fmla="val -153676"/>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1.2% on 17th May 2004. Also a bottom for short term. </a:t>
            </a:r>
          </a:p>
        </p:txBody>
      </p:sp>
      <p:cxnSp>
        <p:nvCxnSpPr>
          <p:cNvPr id="11" name="Straight Connector 10"/>
          <p:cNvCxnSpPr/>
          <p:nvPr/>
        </p:nvCxnSpPr>
        <p:spPr>
          <a:xfrm>
            <a:off x="1676400" y="4114800"/>
            <a:ext cx="49530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5943600" y="5181600"/>
            <a:ext cx="1905000" cy="1219200"/>
          </a:xfrm>
          <a:prstGeom prst="wedgeRoundRectCallout">
            <a:avLst>
              <a:gd name="adj1" fmla="val -79830"/>
              <a:gd name="adj2" fmla="val -107085"/>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Bottom made in 1-2% of the bottom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linds(horizontal)">
                                      <p:cBhvr>
                                        <p:cTn id="24" dur="3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DAX – Bottom on 17</a:t>
            </a:r>
            <a:r>
              <a:rPr lang="en-US" baseline="30000" dirty="0" smtClean="0"/>
              <a:t>th</a:t>
            </a:r>
            <a:r>
              <a:rPr lang="en-US" dirty="0" smtClean="0"/>
              <a:t> May 2004</a:t>
            </a:r>
            <a:endParaRPr lang="en-US" dirty="0"/>
          </a:p>
        </p:txBody>
      </p:sp>
      <p:pic>
        <p:nvPicPr>
          <p:cNvPr id="4" name="Content Placeholder 3" descr="DAX.png"/>
          <p:cNvPicPr>
            <a:picLocks noGrp="1" noChangeAspect="1"/>
          </p:cNvPicPr>
          <p:nvPr>
            <p:ph idx="1"/>
          </p:nvPr>
        </p:nvPicPr>
        <p:blipFill>
          <a:blip r:embed="rId2"/>
          <a:stretch>
            <a:fillRect/>
          </a:stretch>
        </p:blipFill>
        <p:spPr>
          <a:xfrm>
            <a:off x="0" y="914400"/>
            <a:ext cx="9144000" cy="5181601"/>
          </a:xfrm>
          <a:ln w="19050">
            <a:solidFill>
              <a:schemeClr val="tx1"/>
            </a:solidFill>
          </a:ln>
        </p:spPr>
      </p:pic>
      <p:cxnSp>
        <p:nvCxnSpPr>
          <p:cNvPr id="5" name="Straight Arrow Connector 4"/>
          <p:cNvCxnSpPr/>
          <p:nvPr/>
        </p:nvCxnSpPr>
        <p:spPr>
          <a:xfrm rot="16200000" flipH="1">
            <a:off x="3543300" y="2857500"/>
            <a:ext cx="16764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Rounded Rectangular Callout 5"/>
          <p:cNvSpPr/>
          <p:nvPr/>
        </p:nvSpPr>
        <p:spPr>
          <a:xfrm>
            <a:off x="5410200" y="914400"/>
            <a:ext cx="1905000" cy="1219200"/>
          </a:xfrm>
          <a:prstGeom prst="wedgeRoundRectCallout">
            <a:avLst>
              <a:gd name="adj1" fmla="val -99466"/>
              <a:gd name="adj2" fmla="val 6905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10.7 % in April-May</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
        <p:nvSpPr>
          <p:cNvPr id="7" name="Rounded Rectangular Callout 6"/>
          <p:cNvSpPr/>
          <p:nvPr/>
        </p:nvSpPr>
        <p:spPr>
          <a:xfrm>
            <a:off x="1752600" y="5334000"/>
            <a:ext cx="2286000" cy="1219200"/>
          </a:xfrm>
          <a:prstGeom prst="wedgeRoundRectCallout">
            <a:avLst>
              <a:gd name="adj1" fmla="val 76535"/>
              <a:gd name="adj2" fmla="val -179812"/>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Down 1% on 17th May 2004. Also a bottom for short term. </a:t>
            </a:r>
          </a:p>
        </p:txBody>
      </p:sp>
      <p:cxnSp>
        <p:nvCxnSpPr>
          <p:cNvPr id="8" name="Straight Connector 7"/>
          <p:cNvCxnSpPr/>
          <p:nvPr/>
        </p:nvCxnSpPr>
        <p:spPr>
          <a:xfrm>
            <a:off x="2667000" y="3733800"/>
            <a:ext cx="49530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ounded Rectangular Callout 8"/>
          <p:cNvSpPr/>
          <p:nvPr/>
        </p:nvSpPr>
        <p:spPr>
          <a:xfrm>
            <a:off x="6629400" y="4876800"/>
            <a:ext cx="1905000" cy="1219200"/>
          </a:xfrm>
          <a:prstGeom prst="wedgeRoundRectCallout">
            <a:avLst>
              <a:gd name="adj1" fmla="val -79830"/>
              <a:gd name="adj2" fmla="val -107085"/>
              <a:gd name="adj3" fmla="val 16667"/>
            </a:avLst>
          </a:prstGeom>
          <a:blipFill>
            <a:blip r:embed="rId3">
              <a:duotone>
                <a:srgbClr val="F07F09">
                  <a:tint val="30000"/>
                  <a:satMod val="300000"/>
                </a:srgbClr>
                <a:srgbClr val="F07F09">
                  <a:tint val="40000"/>
                  <a:satMod val="200000"/>
                </a:srgbClr>
              </a:duotone>
            </a:blip>
            <a:tile tx="0" ty="0" sx="70000" sy="70000" flip="none" algn="ctr"/>
          </a:blipFill>
          <a:ln w="9525" cap="flat" cmpd="sng" algn="ctr">
            <a:solidFill>
              <a:srgbClr val="F07F09">
                <a:shade val="60000"/>
                <a:satMod val="110000"/>
              </a:srgbClr>
            </a:solidFill>
            <a:prstDash val="solid"/>
          </a:ln>
          <a:effectLst>
            <a:outerShdw blurRad="38100" dist="25400" dir="5400000" algn="t" rotWithShape="0">
              <a:srgbClr val="000000">
                <a:alpha val="50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sysClr val="windowText" lastClr="000000"/>
                </a:solidFill>
                <a:latin typeface="Verdana"/>
              </a:rPr>
              <a:t>Bottom made in 1-2% of the bottom </a:t>
            </a:r>
            <a:endParaRPr kumimoji="0" lang="en-US" sz="1800" b="0" i="0" u="none" strike="noStrike" kern="0" cap="none" spc="0" normalizeH="0" baseline="0" noProof="0" dirty="0">
              <a:ln>
                <a:noFill/>
              </a:ln>
              <a:solidFill>
                <a:sysClr val="windowText" lastClr="000000"/>
              </a:solidFill>
              <a:effectLst/>
              <a:uLnTx/>
              <a:uFillTx/>
              <a:latin typeface="Verdan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linds(horizontal)">
                                      <p:cBhvr>
                                        <p:cTn id="24" dur="3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TotalTime>
  <Words>2265</Words>
  <Application>Microsoft Office PowerPoint</Application>
  <PresentationFormat>On-screen Show (4:3)</PresentationFormat>
  <Paragraphs>333</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Indian Election – Do they change Market Trends or Otherwise ? </vt:lpstr>
      <vt:lpstr>Indian Elections </vt:lpstr>
      <vt:lpstr>Slide 3</vt:lpstr>
      <vt:lpstr>Nifty –17th May 2004 BJP loses Election</vt:lpstr>
      <vt:lpstr>Slide 5</vt:lpstr>
      <vt:lpstr>Dow Jones in April-May 2004</vt:lpstr>
      <vt:lpstr>Slide 7</vt:lpstr>
      <vt:lpstr>CAC – Bottom on 17th May 2004</vt:lpstr>
      <vt:lpstr>DAX – Bottom on 17th May 2004</vt:lpstr>
      <vt:lpstr>FTSE – Bottom on 17th May 2004</vt:lpstr>
      <vt:lpstr>Slide 11</vt:lpstr>
      <vt:lpstr>Hang Seng – on 17th May 2004 </vt:lpstr>
      <vt:lpstr>Nikkei – 17th May 2004</vt:lpstr>
      <vt:lpstr>Taiwan – 17th May 2004</vt:lpstr>
      <vt:lpstr>Slide 15</vt:lpstr>
      <vt:lpstr>Brazil – on 17th May 2004</vt:lpstr>
      <vt:lpstr>Russia – May 2004 </vt:lpstr>
      <vt:lpstr>Argentina – May 2004 </vt:lpstr>
      <vt:lpstr>KLSE – May 2004 </vt:lpstr>
      <vt:lpstr>Slide 20</vt:lpstr>
      <vt:lpstr>Nifty – Upper circuit day </vt:lpstr>
      <vt:lpstr>Hang Seng – 2009 </vt:lpstr>
      <vt:lpstr>Taiwan – 2009 </vt:lpstr>
      <vt:lpstr>Nikkei – 2009 </vt:lpstr>
      <vt:lpstr>Dow Jones – 2009 </vt:lpstr>
      <vt:lpstr>CAC – 2009 </vt:lpstr>
      <vt:lpstr>Dax – 2009 </vt:lpstr>
      <vt:lpstr>Slide 28</vt:lpstr>
      <vt:lpstr>Hang Seng – 2014 </vt:lpstr>
      <vt:lpstr>Taiwan – 2014 </vt:lpstr>
      <vt:lpstr>Nikkei – 2014 </vt:lpstr>
      <vt:lpstr>Dow Jones – 2014</vt:lpstr>
      <vt:lpstr>FTSE – 2014 </vt:lpstr>
      <vt:lpstr>CAC - 2014</vt:lpstr>
      <vt:lpstr>DAX – 2014 </vt:lpstr>
      <vt:lpstr>Conclusions </vt:lpstr>
      <vt:lpstr>Nifty – Trend in 2014 </vt:lpstr>
      <vt:lpstr>Nifty  - Can it breakout ? </vt:lpstr>
      <vt:lpstr>Asian Markets Co-Relation</vt:lpstr>
      <vt:lpstr>Nifty – Election Possibilities </vt:lpstr>
      <vt:lpstr>CNX MIDCAP AND NIFTY </vt:lpstr>
      <vt:lpstr>Slide 42</vt:lpstr>
      <vt:lpstr>Nifty 2004 – Retraces 50% of the move to give entry </vt:lpstr>
      <vt:lpstr>Nifty 2009 – Gives an opportunity retraces 60% of the move. </vt:lpstr>
      <vt:lpstr>Conclusion </vt:lpstr>
      <vt:lpstr>Slide 46</vt:lpstr>
      <vt:lpstr>Sectoral View. </vt:lpstr>
      <vt:lpstr>BSE Healthcare – End 2010 </vt:lpstr>
      <vt:lpstr>BSE FMCG – Middle of 2009</vt:lpstr>
      <vt:lpstr>Slide 50</vt:lpstr>
      <vt:lpstr>BSE IT – Has already lead the index recently but a 15 year high cross implies more to come </vt:lpstr>
      <vt:lpstr>BSE OIL and GAS – If can breakout 9500 will be a 3-5 year high</vt:lpstr>
      <vt:lpstr>Bse Capital Goods – Close to breaking out above 3 year highs. </vt:lpstr>
      <vt:lpstr>Slide 54</vt:lpstr>
      <vt:lpstr>BSE Midcap Index – Crossing new highs post double Bottom </vt:lpstr>
      <vt:lpstr>BSE Smallcap – The worst is over and  a bull market has started already </vt:lpstr>
      <vt:lpstr>Slide 57</vt:lpstr>
      <vt:lpstr>BSE DOLLEX – Yet to cross 3 year highs.  Still 6-7% away </vt:lpstr>
      <vt:lpstr>Slide 59</vt:lpstr>
      <vt:lpstr>Sensex – Its never been Better for equities in Last 10 -20-30 years. </vt:lpstr>
      <vt:lpstr>Slide 61</vt:lpstr>
      <vt:lpstr>Slide 62</vt:lpstr>
      <vt:lpstr>Sensex at an Inflection point</vt:lpstr>
      <vt:lpstr>Conclusions </vt:lpstr>
      <vt:lpstr>Services </vt:lpstr>
      <vt:lpstr>Team Analyse India </vt:lpstr>
      <vt:lpstr>Disclaimer </vt:lpstr>
      <vt:lpstr>Disclaimer</vt:lpstr>
      <vt:lpstr>Disclaimer</vt:lpstr>
      <vt:lpstr>Slide 70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NOORESH</dc:creator>
  <cp:lastModifiedBy>NOORESH</cp:lastModifiedBy>
  <cp:revision>99</cp:revision>
  <dcterms:created xsi:type="dcterms:W3CDTF">2014-03-15T10:09:47Z</dcterms:created>
  <dcterms:modified xsi:type="dcterms:W3CDTF">2014-04-07T06:38:04Z</dcterms:modified>
</cp:coreProperties>
</file>